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Lst>
  <p:sldSz cy="5143500" cx="9144000"/>
  <p:notesSz cx="6858000" cy="9144000"/>
  <p:embeddedFontLst>
    <p:embeddedFont>
      <p:font typeface="Oswald Medium"/>
      <p:regular r:id="rId38"/>
      <p:bold r:id="rId39"/>
    </p:embeddedFont>
    <p:embeddedFont>
      <p:font typeface="Old Standard TT"/>
      <p:regular r:id="rId40"/>
      <p:bold r:id="rId41"/>
      <p: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27F9865-E533-46B3-8EAA-6E56604B53E8}">
  <a:tblStyle styleId="{427F9865-E533-46B3-8EAA-6E56604B53E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ldStandardTT-regular.fntdata"/><Relationship Id="rId20" Type="http://schemas.openxmlformats.org/officeDocument/2006/relationships/slide" Target="slides/slide14.xml"/><Relationship Id="rId42" Type="http://schemas.openxmlformats.org/officeDocument/2006/relationships/font" Target="fonts/OldStandardTT-italic.fntdata"/><Relationship Id="rId41" Type="http://schemas.openxmlformats.org/officeDocument/2006/relationships/font" Target="fonts/OldStandardTT-bold.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font" Target="fonts/OswaldMedium-bold.fntdata"/><Relationship Id="rId16" Type="http://schemas.openxmlformats.org/officeDocument/2006/relationships/slide" Target="slides/slide10.xml"/><Relationship Id="rId38" Type="http://schemas.openxmlformats.org/officeDocument/2006/relationships/font" Target="fonts/OswaldMedium-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ba928af3d4_0_1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ba928af3d4_0_1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ba928af3d4_0_1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ba928af3d4_0_1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ba928af3d4_0_1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ba928af3d4_0_1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ba928af3d4_0_1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ba928af3d4_0_1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ba928af3d4_0_1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ba928af3d4_0_1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baed304f9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baed304f9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baed304f9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baed304f9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baed304f9c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baed304f9c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baed304f9c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baed304f9c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baed304f9c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baed304f9c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ba928af3d4_0_9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ba928af3d4_0_9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baed304f9c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baed304f9c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baed304f9c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baed304f9c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baed304f9c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baed304f9c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baed304f9c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baed304f9c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baed304f9c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baed304f9c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baed304f9c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baed304f9c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baed304f9c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baed304f9c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baed304f9c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baed304f9c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bbb69c496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2bbb69c496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bbb69c496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2bbb69c496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ba928af3d4_0_1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2ba928af3d4_0_1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bbb69c496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bbb69c496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bbb69c496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bbb69c496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ba928af3d4_0_1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ba928af3d4_0_1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ba928af3d4_0_1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ba928af3d4_0_1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ba928af3d4_0_1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ba928af3d4_0_1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ba928af3d4_0_1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ba928af3d4_0_1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ba928af3d4_0_1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ba928af3d4_0_1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ba928af3d4_0_1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ba928af3d4_0_1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victorbrobles.github.io/fase0/rebotadores.ht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victorbrobles.github.io/fase1/standard.html?12"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victorbrobles.github.io/estandar/standard.html?12"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6.png"/><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s://victorbrobles.github.io/colores/colores.html?12" TargetMode="External"/><Relationship Id="rId4" Type="http://schemas.openxmlformats.org/officeDocument/2006/relationships/hyperlink" Target="https://victorbrobles.github.io/obstaculos/obstaculos.html?obs=15"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7.png"/><Relationship Id="rId4" Type="http://schemas.openxmlformats.org/officeDocument/2006/relationships/image" Target="../media/image22.png"/><Relationship Id="rId5" Type="http://schemas.openxmlformats.org/officeDocument/2006/relationships/image" Target="../media/image18.png"/><Relationship Id="rId6" Type="http://schemas.openxmlformats.org/officeDocument/2006/relationships/image" Target="../media/image2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victorbrobles.github.io/multiples/multiples.html" TargetMode="External"/><Relationship Id="rId4" Type="http://schemas.openxmlformats.org/officeDocument/2006/relationships/hyperlink" Target="https://victorbrobles.github.io/3dimensional/3dimensional.html?12" TargetMode="External"/><Relationship Id="rId5" Type="http://schemas.openxmlformats.org/officeDocument/2006/relationships/hyperlink" Target="https://victorbrobles.github.io/drop/drop.html?17" TargetMode="External"/><Relationship Id="rId6" Type="http://schemas.openxmlformats.org/officeDocument/2006/relationships/hyperlink" Target="https://victorbrobles.github.io/reaction/reaction.html?22"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5.png"/><Relationship Id="rId6"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victorbrobles.github.io/menuPrincipal.html"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3.png"/><Relationship Id="rId11" Type="http://schemas.openxmlformats.org/officeDocument/2006/relationships/image" Target="../media/image26.png"/><Relationship Id="rId10" Type="http://schemas.openxmlformats.org/officeDocument/2006/relationships/image" Target="../media/image27.png"/><Relationship Id="rId12" Type="http://schemas.openxmlformats.org/officeDocument/2006/relationships/image" Target="../media/image7.png"/><Relationship Id="rId9" Type="http://schemas.openxmlformats.org/officeDocument/2006/relationships/image" Target="../media/image5.png"/><Relationship Id="rId5" Type="http://schemas.openxmlformats.org/officeDocument/2006/relationships/image" Target="../media/image1.png"/><Relationship Id="rId6" Type="http://schemas.openxmlformats.org/officeDocument/2006/relationships/image" Target="../media/image12.png"/><Relationship Id="rId7" Type="http://schemas.openxmlformats.org/officeDocument/2006/relationships/image" Target="../media/image4.png"/><Relationship Id="rId8" Type="http://schemas.openxmlformats.org/officeDocument/2006/relationships/image" Target="../media/image6.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hyperlink" Target="https://victorbrobles.github.io/tetrisWeb.html" TargetMode="External"/><Relationship Id="rId4" Type="http://schemas.openxmlformats.org/officeDocument/2006/relationships/hyperlink" Target="https://victorbrobles.github.io/menuPrincipal.html" TargetMode="External"/><Relationship Id="rId5" Type="http://schemas.openxmlformats.org/officeDocument/2006/relationships/hyperlink" Target="https://victorbrobles.github.io/MemoriaTetris.pdf"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311700" y="443800"/>
            <a:ext cx="8520600" cy="29814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s">
                <a:latin typeface="Oswald Medium"/>
                <a:ea typeface="Oswald Medium"/>
                <a:cs typeface="Oswald Medium"/>
                <a:sym typeface="Oswald Medium"/>
              </a:rPr>
              <a:t>REINTERPRETACIÓN DEL JUEGO DEL TETRIS EN REALIDAD VIRTUAL</a:t>
            </a:r>
            <a:endParaRPr>
              <a:latin typeface="Oswald Medium"/>
              <a:ea typeface="Oswald Medium"/>
              <a:cs typeface="Oswald Medium"/>
              <a:sym typeface="Oswald Medium"/>
            </a:endParaRPr>
          </a:p>
        </p:txBody>
      </p:sp>
      <p:sp>
        <p:nvSpPr>
          <p:cNvPr id="60" name="Google Shape;60;p13"/>
          <p:cNvSpPr txBox="1"/>
          <p:nvPr>
            <p:ph idx="1" type="subTitle"/>
          </p:nvPr>
        </p:nvSpPr>
        <p:spPr>
          <a:xfrm>
            <a:off x="311700" y="4074475"/>
            <a:ext cx="8520600" cy="792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200"/>
              <a:t>Víctor Blasco Robles</a:t>
            </a:r>
            <a:endParaRPr sz="2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2"/>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DESARROLLO DEL PROYECTO</a:t>
            </a:r>
            <a:endParaRPr/>
          </a:p>
        </p:txBody>
      </p:sp>
      <p:sp>
        <p:nvSpPr>
          <p:cNvPr id="128" name="Google Shape;128;p22"/>
          <p:cNvSpPr txBox="1"/>
          <p:nvPr>
            <p:ph idx="1" type="body"/>
          </p:nvPr>
        </p:nvSpPr>
        <p:spPr>
          <a:xfrm>
            <a:off x="311700" y="1171600"/>
            <a:ext cx="8520600" cy="33972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s"/>
              <a:t>El desarrollo de este proyecto se ha apoyado en las bases de la metodología SCRUM y por ello se ha dividido en ocho fases principales en las que se han abordado los principales objetivos requeridos para llegar al objetivo final:</a:t>
            </a:r>
            <a:endParaRPr/>
          </a:p>
          <a:p>
            <a:pPr indent="-334327" lvl="0" marL="457200" rtl="0" algn="l">
              <a:spcBef>
                <a:spcPts val="1200"/>
              </a:spcBef>
              <a:spcAft>
                <a:spcPts val="0"/>
              </a:spcAft>
              <a:buSzPct val="100000"/>
              <a:buAutoNum type="arabicPeriod"/>
            </a:pPr>
            <a:r>
              <a:rPr lang="es"/>
              <a:t>Fase de familiarización con las tecnologías utilizadas, en este caso A-Frame.</a:t>
            </a:r>
            <a:endParaRPr/>
          </a:p>
          <a:p>
            <a:pPr indent="-334327" lvl="0" marL="457200" rtl="0" algn="l">
              <a:spcBef>
                <a:spcPts val="0"/>
              </a:spcBef>
              <a:spcAft>
                <a:spcPts val="0"/>
              </a:spcAft>
              <a:buSzPct val="100000"/>
              <a:buAutoNum type="arabicPeriod"/>
            </a:pPr>
            <a:r>
              <a:rPr lang="es"/>
              <a:t>Fase de elección del objetivo final y desarrollo del primer prototipo.</a:t>
            </a:r>
            <a:endParaRPr/>
          </a:p>
          <a:p>
            <a:pPr indent="-334327" lvl="0" marL="457200" rtl="0" algn="l">
              <a:spcBef>
                <a:spcPts val="0"/>
              </a:spcBef>
              <a:spcAft>
                <a:spcPts val="0"/>
              </a:spcAft>
              <a:buSzPct val="100000"/>
              <a:buAutoNum type="arabicPeriod"/>
            </a:pPr>
            <a:r>
              <a:rPr lang="es"/>
              <a:t>Fase de incorporación de funcionalidad dinámica a este prototipo.</a:t>
            </a:r>
            <a:endParaRPr/>
          </a:p>
          <a:p>
            <a:pPr indent="-334327" lvl="0" marL="457200" rtl="0" algn="l">
              <a:spcBef>
                <a:spcPts val="0"/>
              </a:spcBef>
              <a:spcAft>
                <a:spcPts val="0"/>
              </a:spcAft>
              <a:buSzPct val="100000"/>
              <a:buAutoNum type="arabicPeriod"/>
            </a:pPr>
            <a:r>
              <a:rPr lang="es"/>
              <a:t>Fase de integración de las tecnologías externas, en este caso los dispositivos de realidad virtual.</a:t>
            </a:r>
            <a:endParaRPr/>
          </a:p>
          <a:p>
            <a:pPr indent="-334327" lvl="0" marL="457200" rtl="0" algn="l">
              <a:spcBef>
                <a:spcPts val="0"/>
              </a:spcBef>
              <a:spcAft>
                <a:spcPts val="0"/>
              </a:spcAft>
              <a:buSzPct val="100000"/>
              <a:buAutoNum type="arabicPeriod"/>
            </a:pPr>
            <a:r>
              <a:rPr lang="es"/>
              <a:t>Fase de desarrollo de los modos de juego de escritorio.</a:t>
            </a:r>
            <a:endParaRPr/>
          </a:p>
          <a:p>
            <a:pPr indent="-334327" lvl="0" marL="457200" rtl="0" algn="l">
              <a:spcBef>
                <a:spcPts val="0"/>
              </a:spcBef>
              <a:spcAft>
                <a:spcPts val="0"/>
              </a:spcAft>
              <a:buSzPct val="100000"/>
              <a:buAutoNum type="arabicPeriod"/>
            </a:pPr>
            <a:r>
              <a:rPr lang="es"/>
              <a:t>Fase de desarrollo de los modos de realidad virtual.</a:t>
            </a:r>
            <a:endParaRPr/>
          </a:p>
          <a:p>
            <a:pPr indent="-334327" lvl="0" marL="457200" rtl="0" algn="l">
              <a:spcBef>
                <a:spcPts val="0"/>
              </a:spcBef>
              <a:spcAft>
                <a:spcPts val="0"/>
              </a:spcAft>
              <a:buSzPct val="100000"/>
              <a:buAutoNum type="arabicPeriod"/>
            </a:pPr>
            <a:r>
              <a:rPr lang="es"/>
              <a:t>Fase de creación de una interfaz para la aplicación.</a:t>
            </a:r>
            <a:endParaRPr/>
          </a:p>
          <a:p>
            <a:pPr indent="-334327" lvl="0" marL="457200" rtl="0" algn="l">
              <a:spcBef>
                <a:spcPts val="0"/>
              </a:spcBef>
              <a:spcAft>
                <a:spcPts val="0"/>
              </a:spcAft>
              <a:buSzPct val="100000"/>
              <a:buAutoNum type="arabicPeriod"/>
            </a:pPr>
            <a:r>
              <a:rPr lang="es"/>
              <a:t>Fase de incorporación de elementos audiovisuales.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3"/>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FASE 0</a:t>
            </a:r>
            <a:endParaRPr/>
          </a:p>
        </p:txBody>
      </p:sp>
      <p:sp>
        <p:nvSpPr>
          <p:cNvPr id="134" name="Google Shape;134;p23"/>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200"/>
              <a:t>Esta etapa del proyecto se corresponde con el punto de partida del proyecto y tiene como objetivo la familiarización con un nuevo lenguaje como A-Frame.</a:t>
            </a:r>
            <a:endParaRPr sz="1200"/>
          </a:p>
          <a:p>
            <a:pPr indent="0" lvl="0" marL="0" rtl="0" algn="l">
              <a:spcBef>
                <a:spcPts val="1200"/>
              </a:spcBef>
              <a:spcAft>
                <a:spcPts val="0"/>
              </a:spcAft>
              <a:buNone/>
            </a:pPr>
            <a:r>
              <a:rPr lang="es" sz="1200"/>
              <a:t>Para ello se decide desarrollar una pequeña aplicación que consiste en una especie de tablero de billar que genere una bola cada vez que se pulse sobre él, y a su vez estas bolas deben chocar contra las paredes del tablero modificando su trayectoria y sin salirse de la superficie del tablero.</a:t>
            </a:r>
            <a:endParaRPr sz="1200"/>
          </a:p>
          <a:p>
            <a:pPr indent="0" lvl="0" marL="0" rtl="0" algn="l">
              <a:spcBef>
                <a:spcPts val="1200"/>
              </a:spcBef>
              <a:spcAft>
                <a:spcPts val="0"/>
              </a:spcAft>
              <a:buNone/>
            </a:pPr>
            <a:r>
              <a:t/>
            </a:r>
            <a:endParaRPr sz="1200"/>
          </a:p>
          <a:p>
            <a:pPr indent="0" lvl="0" marL="0" rtl="0" algn="l">
              <a:spcBef>
                <a:spcPts val="1200"/>
              </a:spcBef>
              <a:spcAft>
                <a:spcPts val="1200"/>
              </a:spcAft>
              <a:buNone/>
            </a:pPr>
            <a:r>
              <a:t/>
            </a:r>
            <a:endParaRPr/>
          </a:p>
        </p:txBody>
      </p:sp>
      <p:pic>
        <p:nvPicPr>
          <p:cNvPr id="135" name="Google Shape;135;p23"/>
          <p:cNvPicPr preferRelativeResize="0"/>
          <p:nvPr/>
        </p:nvPicPr>
        <p:blipFill>
          <a:blip r:embed="rId3">
            <a:alphaModFix/>
          </a:blip>
          <a:stretch>
            <a:fillRect/>
          </a:stretch>
        </p:blipFill>
        <p:spPr>
          <a:xfrm>
            <a:off x="1888975" y="2571750"/>
            <a:ext cx="4938674" cy="23327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4"/>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Fase 0 (II)</a:t>
            </a:r>
            <a:endParaRPr/>
          </a:p>
        </p:txBody>
      </p:sp>
      <p:sp>
        <p:nvSpPr>
          <p:cNvPr id="141" name="Google Shape;141;p2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s"/>
              <a:t>Principales dificultades - Superposición de varios componentes en la escena, ausencia de un componente botón y problemas al implementar las físicas.</a:t>
            </a:r>
            <a:endParaRPr/>
          </a:p>
          <a:p>
            <a:pPr indent="-342900" lvl="0" marL="457200" rtl="0" algn="l">
              <a:spcBef>
                <a:spcPts val="0"/>
              </a:spcBef>
              <a:spcAft>
                <a:spcPts val="0"/>
              </a:spcAft>
              <a:buSzPts val="1800"/>
              <a:buChar char="●"/>
            </a:pPr>
            <a:r>
              <a:rPr lang="es"/>
              <a:t>Objetivos conseguidos - Creación de una escena en A-Frame, registro de un componente, acceso a las propiedades de un componente y modificación de las mismas, o control de eventos e interacciones entre componentes.</a:t>
            </a:r>
            <a:endParaRPr/>
          </a:p>
          <a:p>
            <a:pPr indent="-342900" lvl="0" marL="457200" rtl="0" algn="l">
              <a:spcBef>
                <a:spcPts val="0"/>
              </a:spcBef>
              <a:spcAft>
                <a:spcPts val="0"/>
              </a:spcAft>
              <a:buSzPts val="1800"/>
              <a:buChar char="●"/>
            </a:pPr>
            <a:r>
              <a:rPr lang="es"/>
              <a:t>Demo de la aplicación - </a:t>
            </a:r>
            <a:r>
              <a:rPr lang="es" u="sng">
                <a:solidFill>
                  <a:schemeClr val="hlink"/>
                </a:solidFill>
                <a:hlinkClick r:id="rId3"/>
              </a:rPr>
              <a:t>Aplicación Rebotadores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5"/>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Fase 1</a:t>
            </a:r>
            <a:endParaRPr/>
          </a:p>
        </p:txBody>
      </p:sp>
      <p:sp>
        <p:nvSpPr>
          <p:cNvPr id="147" name="Google Shape;147;p25"/>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200"/>
              <a:t>Esta etapa del desarrollo se dedicó a establecer el objetivo principal del proyecto. Para ello se exploró el contexto actual de la realidad virtual y se decidió que el mejor tipo de aplicación para desarrollar en A-Frame que fuera adaptable a un entorno de realidad virtual era un videojuego. </a:t>
            </a:r>
            <a:endParaRPr sz="1200"/>
          </a:p>
          <a:p>
            <a:pPr indent="0" lvl="0" marL="0" rtl="0" algn="l">
              <a:spcBef>
                <a:spcPts val="1200"/>
              </a:spcBef>
              <a:spcAft>
                <a:spcPts val="0"/>
              </a:spcAft>
              <a:buNone/>
            </a:pPr>
            <a:r>
              <a:rPr lang="es" sz="1200"/>
              <a:t>Por lo tanto se inició el desarrollo de una adaptación del juego del Tetris en realidad virtual y se creó el primer prototipo de la aplicación.</a:t>
            </a:r>
            <a:endParaRPr sz="1200"/>
          </a:p>
          <a:p>
            <a:pPr indent="0" lvl="0" marL="0" rtl="0" algn="l">
              <a:spcBef>
                <a:spcPts val="1200"/>
              </a:spcBef>
              <a:spcAft>
                <a:spcPts val="1200"/>
              </a:spcAft>
              <a:buNone/>
            </a:pPr>
            <a:r>
              <a:t/>
            </a:r>
            <a:endParaRPr sz="1200"/>
          </a:p>
        </p:txBody>
      </p:sp>
      <p:pic>
        <p:nvPicPr>
          <p:cNvPr id="148" name="Google Shape;148;p25"/>
          <p:cNvPicPr preferRelativeResize="0"/>
          <p:nvPr/>
        </p:nvPicPr>
        <p:blipFill>
          <a:blip r:embed="rId3">
            <a:alphaModFix/>
          </a:blip>
          <a:stretch>
            <a:fillRect/>
          </a:stretch>
        </p:blipFill>
        <p:spPr>
          <a:xfrm>
            <a:off x="2048300" y="2480725"/>
            <a:ext cx="5086574" cy="20880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6"/>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Fase 1 (II)</a:t>
            </a:r>
            <a:endParaRPr/>
          </a:p>
        </p:txBody>
      </p:sp>
      <p:sp>
        <p:nvSpPr>
          <p:cNvPr id="154" name="Google Shape;154;p26"/>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s"/>
              <a:t>Principales dificultades - Creación de un fondo personalizado, generación del cursor para la interacción del usuario y creación de un controlador que no pueda moverse en el eje vertical.</a:t>
            </a:r>
            <a:endParaRPr/>
          </a:p>
          <a:p>
            <a:pPr indent="-342900" lvl="0" marL="457200" rtl="0" algn="l">
              <a:spcBef>
                <a:spcPts val="0"/>
              </a:spcBef>
              <a:spcAft>
                <a:spcPts val="0"/>
              </a:spcAft>
              <a:buSzPts val="1800"/>
              <a:buChar char="●"/>
            </a:pPr>
            <a:r>
              <a:rPr lang="es"/>
              <a:t>Objetivos conseguidos - Manejo de la herramienta A-Frame Visual Inspector, creación de cursores tanto para ratón como para controladores virtuales, o desarrollo de una aplicación compatible con la WebXR.</a:t>
            </a:r>
            <a:endParaRPr/>
          </a:p>
          <a:p>
            <a:pPr indent="-342900" lvl="0" marL="457200" rtl="0" algn="l">
              <a:spcBef>
                <a:spcPts val="0"/>
              </a:spcBef>
              <a:spcAft>
                <a:spcPts val="0"/>
              </a:spcAft>
              <a:buSzPts val="1800"/>
              <a:buChar char="●"/>
            </a:pPr>
            <a:r>
              <a:rPr lang="es"/>
              <a:t>Componentes implicados - tablero, mando, controller, rotarpieza y bajarpieza.</a:t>
            </a:r>
            <a:endParaRPr/>
          </a:p>
          <a:p>
            <a:pPr indent="-342900" lvl="0" marL="457200" rtl="0" algn="l">
              <a:spcBef>
                <a:spcPts val="0"/>
              </a:spcBef>
              <a:spcAft>
                <a:spcPts val="0"/>
              </a:spcAft>
              <a:buSzPts val="1800"/>
              <a:buChar char="●"/>
            </a:pPr>
            <a:r>
              <a:rPr lang="es"/>
              <a:t>Demo de la aplicación - </a:t>
            </a:r>
            <a:r>
              <a:rPr lang="es" u="sng">
                <a:solidFill>
                  <a:schemeClr val="hlink"/>
                </a:solidFill>
                <a:hlinkClick r:id="rId3"/>
              </a:rPr>
              <a:t>Prototipo Inicial</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7"/>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Fase 2</a:t>
            </a:r>
            <a:endParaRPr/>
          </a:p>
        </p:txBody>
      </p:sp>
      <p:sp>
        <p:nvSpPr>
          <p:cNvPr id="160" name="Google Shape;160;p27"/>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200"/>
              <a:t>Durante esta etapa del proyecto se introdujo la funcionalidad dinámica de la aplicación. Para ello se introdujeron nuevos componentes y se modificaron los ya existentes completando sus funciones y añadiendo distintos manejadores de eventos.</a:t>
            </a:r>
            <a:endParaRPr sz="1200"/>
          </a:p>
          <a:p>
            <a:pPr indent="0" lvl="0" marL="0" rtl="0" algn="l">
              <a:spcBef>
                <a:spcPts val="1200"/>
              </a:spcBef>
              <a:spcAft>
                <a:spcPts val="0"/>
              </a:spcAft>
              <a:buNone/>
            </a:pPr>
            <a:r>
              <a:rPr lang="es" sz="1200"/>
              <a:t>El resultado final de esta fase fue una aplicación totalmente funcional que se corresponde con el modo </a:t>
            </a:r>
            <a:r>
              <a:rPr i="1" lang="es" sz="1200"/>
              <a:t>standard</a:t>
            </a:r>
            <a:r>
              <a:rPr lang="es" sz="1200"/>
              <a:t> del juego.</a:t>
            </a:r>
            <a:endParaRPr sz="1200"/>
          </a:p>
          <a:p>
            <a:pPr indent="0" lvl="0" marL="0" rtl="0" algn="l">
              <a:spcBef>
                <a:spcPts val="1200"/>
              </a:spcBef>
              <a:spcAft>
                <a:spcPts val="1200"/>
              </a:spcAft>
              <a:buNone/>
            </a:pPr>
            <a:r>
              <a:t/>
            </a:r>
            <a:endParaRPr sz="1200"/>
          </a:p>
        </p:txBody>
      </p:sp>
      <p:pic>
        <p:nvPicPr>
          <p:cNvPr id="161" name="Google Shape;161;p27"/>
          <p:cNvPicPr preferRelativeResize="0"/>
          <p:nvPr/>
        </p:nvPicPr>
        <p:blipFill>
          <a:blip r:embed="rId3">
            <a:alphaModFix/>
          </a:blip>
          <a:stretch>
            <a:fillRect/>
          </a:stretch>
        </p:blipFill>
        <p:spPr>
          <a:xfrm>
            <a:off x="1399675" y="2264500"/>
            <a:ext cx="6110750" cy="23896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8"/>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Fase 2 (II)</a:t>
            </a:r>
            <a:endParaRPr/>
          </a:p>
        </p:txBody>
      </p:sp>
      <p:sp>
        <p:nvSpPr>
          <p:cNvPr id="167" name="Google Shape;167;p28"/>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s"/>
              <a:t>Principales dificultades - Creación de la variable </a:t>
            </a:r>
            <a:r>
              <a:rPr b="1" lang="es"/>
              <a:t>tablero </a:t>
            </a:r>
            <a:r>
              <a:rPr lang="es"/>
              <a:t>para controlar la interacción entre el tablero y las piezas, modificación de la posición final de las piezas para rellenar los huecos del tablero, movimiento lateral de las piezas, eliminación de las filas, recuento de la puntuación y final del juego.</a:t>
            </a:r>
            <a:endParaRPr/>
          </a:p>
          <a:p>
            <a:pPr indent="-342900" lvl="0" marL="457200" rtl="0" algn="l">
              <a:spcBef>
                <a:spcPts val="0"/>
              </a:spcBef>
              <a:spcAft>
                <a:spcPts val="0"/>
              </a:spcAft>
              <a:buSzPts val="1800"/>
              <a:buChar char="●"/>
            </a:pPr>
            <a:r>
              <a:rPr lang="es"/>
              <a:t>Objetivos conseguidos - Obtención de una aplicación completamente funcional, acceso a los elementos a través del DOM, gestión de interacciones entre el usuario y los componentes de la escena a través del cursor y conocimientos fundamentales para desarrollar el resto de modos de juego.</a:t>
            </a:r>
            <a:endParaRPr/>
          </a:p>
          <a:p>
            <a:pPr indent="-342900" lvl="0" marL="457200" rtl="0" algn="l">
              <a:spcBef>
                <a:spcPts val="0"/>
              </a:spcBef>
              <a:spcAft>
                <a:spcPts val="0"/>
              </a:spcAft>
              <a:buSzPts val="1800"/>
              <a:buChar char="●"/>
            </a:pPr>
            <a:r>
              <a:rPr lang="es"/>
              <a:t>Nuevos componentes: cubo y score.</a:t>
            </a:r>
            <a:endParaRPr/>
          </a:p>
          <a:p>
            <a:pPr indent="-342900" lvl="0" marL="457200" rtl="0" algn="l">
              <a:spcBef>
                <a:spcPts val="0"/>
              </a:spcBef>
              <a:spcAft>
                <a:spcPts val="0"/>
              </a:spcAft>
              <a:buSzPts val="1800"/>
              <a:buChar char="●"/>
            </a:pPr>
            <a:r>
              <a:rPr lang="es"/>
              <a:t>Demo de la aplicación: </a:t>
            </a:r>
            <a:r>
              <a:rPr lang="es" u="sng">
                <a:solidFill>
                  <a:schemeClr val="hlink"/>
                </a:solidFill>
                <a:hlinkClick r:id="rId3"/>
              </a:rPr>
              <a:t>Modo de juego standard</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9"/>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Fase 2 (III) - Representación de la variable </a:t>
            </a:r>
            <a:r>
              <a:rPr b="1" lang="es"/>
              <a:t>tablero</a:t>
            </a:r>
            <a:endParaRPr b="1"/>
          </a:p>
        </p:txBody>
      </p:sp>
      <p:sp>
        <p:nvSpPr>
          <p:cNvPr id="173" name="Google Shape;173;p29"/>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graphicFrame>
        <p:nvGraphicFramePr>
          <p:cNvPr id="174" name="Google Shape;174;p29"/>
          <p:cNvGraphicFramePr/>
          <p:nvPr/>
        </p:nvGraphicFramePr>
        <p:xfrm>
          <a:off x="1869525" y="1058125"/>
          <a:ext cx="3000000" cy="3000000"/>
        </p:xfrm>
        <a:graphic>
          <a:graphicData uri="http://schemas.openxmlformats.org/drawingml/2006/table">
            <a:tbl>
              <a:tblPr>
                <a:noFill/>
                <a:tableStyleId>{427F9865-E533-46B3-8EAA-6E56604B53E8}</a:tableStyleId>
              </a:tblPr>
              <a:tblGrid>
                <a:gridCol w="510775"/>
                <a:gridCol w="510775"/>
                <a:gridCol w="510775"/>
                <a:gridCol w="510775"/>
                <a:gridCol w="510775"/>
                <a:gridCol w="510775"/>
                <a:gridCol w="510775"/>
                <a:gridCol w="510775"/>
                <a:gridCol w="510775"/>
                <a:gridCol w="510775"/>
              </a:tblGrid>
              <a:tr h="298750">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es"/>
                        <a:t>9</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r>
              <a:tr h="365200">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es"/>
                        <a:t>9</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r>
              <a:tr h="365200">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es"/>
                        <a:t>9</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r>
              <a:tr h="401200">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es"/>
                        <a:t>9</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r>
              <a:tr h="365200">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es"/>
                        <a:t>8</a:t>
                      </a:r>
                      <a:endParaRPr/>
                    </a:p>
                  </a:txBody>
                  <a:tcPr marT="91425" marB="91425" marR="91425" marL="91425"/>
                </a:tc>
                <a:tc>
                  <a:txBody>
                    <a:bodyPr/>
                    <a:lstStyle/>
                    <a:p>
                      <a:pPr indent="0" lvl="0" marL="0" rtl="0" algn="ctr">
                        <a:spcBef>
                          <a:spcPts val="0"/>
                        </a:spcBef>
                        <a:spcAft>
                          <a:spcPts val="0"/>
                        </a:spcAft>
                        <a:buNone/>
                      </a:pPr>
                      <a:r>
                        <a:rPr lang="es"/>
                        <a:t>8</a:t>
                      </a:r>
                      <a:endParaRPr/>
                    </a:p>
                  </a:txBody>
                  <a:tcPr marT="91425" marB="91425" marR="91425" marL="91425"/>
                </a:tc>
                <a:tc>
                  <a:txBody>
                    <a:bodyPr/>
                    <a:lstStyle/>
                    <a:p>
                      <a:pPr indent="0" lvl="0" marL="0" rtl="0" algn="ctr">
                        <a:spcBef>
                          <a:spcPts val="0"/>
                        </a:spcBef>
                        <a:spcAft>
                          <a:spcPts val="0"/>
                        </a:spcAft>
                        <a:buNone/>
                      </a:pPr>
                      <a:r>
                        <a:rPr lang="es"/>
                        <a:t>8</a:t>
                      </a:r>
                      <a:endParaRPr/>
                    </a:p>
                  </a:txBody>
                  <a:tcPr marT="91425" marB="91425" marR="91425" marL="91425"/>
                </a:tc>
                <a:tc>
                  <a:txBody>
                    <a:bodyPr/>
                    <a:lstStyle/>
                    <a:p>
                      <a:pPr indent="0" lvl="0" marL="0" rtl="0" algn="ctr">
                        <a:spcBef>
                          <a:spcPts val="0"/>
                        </a:spcBef>
                        <a:spcAft>
                          <a:spcPts val="0"/>
                        </a:spcAft>
                        <a:buNone/>
                      </a:pPr>
                      <a:r>
                        <a:rPr lang="es"/>
                        <a:t>8</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r>
              <a:tr h="365200">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es"/>
                        <a:t>6</a:t>
                      </a:r>
                      <a:endParaRPr/>
                    </a:p>
                  </a:txBody>
                  <a:tcPr marT="91425" marB="91425" marR="91425" marL="91425"/>
                </a:tc>
                <a:tc>
                  <a:txBody>
                    <a:bodyPr/>
                    <a:lstStyle/>
                    <a:p>
                      <a:pPr indent="0" lvl="0" marL="0" rtl="0" algn="ctr">
                        <a:spcBef>
                          <a:spcPts val="0"/>
                        </a:spcBef>
                        <a:spcAft>
                          <a:spcPts val="0"/>
                        </a:spcAft>
                        <a:buNone/>
                      </a:pPr>
                      <a:r>
                        <a:rPr lang="es"/>
                        <a:t>6</a:t>
                      </a:r>
                      <a:endParaRPr/>
                    </a:p>
                  </a:txBody>
                  <a:tcPr marT="91425" marB="91425" marR="91425" marL="91425"/>
                </a:tc>
                <a:tc>
                  <a:txBody>
                    <a:bodyPr/>
                    <a:lstStyle/>
                    <a:p>
                      <a:pPr indent="0" lvl="0" marL="0" rtl="0" algn="ctr">
                        <a:spcBef>
                          <a:spcPts val="0"/>
                        </a:spcBef>
                        <a:spcAft>
                          <a:spcPts val="0"/>
                        </a:spcAft>
                        <a:buNone/>
                      </a:pPr>
                      <a:r>
                        <a:rPr lang="es"/>
                        <a:t>6</a:t>
                      </a:r>
                      <a:endParaRPr/>
                    </a:p>
                  </a:txBody>
                  <a:tcPr marT="91425" marB="91425" marR="91425" marL="91425"/>
                </a:tc>
                <a:tc>
                  <a:txBody>
                    <a:bodyPr/>
                    <a:lstStyle/>
                    <a:p>
                      <a:pPr indent="0" lvl="0" marL="0" rtl="0" algn="ctr">
                        <a:spcBef>
                          <a:spcPts val="0"/>
                        </a:spcBef>
                        <a:spcAft>
                          <a:spcPts val="0"/>
                        </a:spcAft>
                        <a:buNone/>
                      </a:pPr>
                      <a:r>
                        <a:rPr lang="es"/>
                        <a:t>6</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r>
              <a:tr h="365200">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es"/>
                        <a:t>6</a:t>
                      </a:r>
                      <a:endParaRPr/>
                    </a:p>
                  </a:txBody>
                  <a:tcPr marT="91425" marB="91425" marR="91425" marL="91425"/>
                </a:tc>
                <a:tc>
                  <a:txBody>
                    <a:bodyPr/>
                    <a:lstStyle/>
                    <a:p>
                      <a:pPr indent="0" lvl="0" marL="0" rtl="0" algn="ctr">
                        <a:spcBef>
                          <a:spcPts val="0"/>
                        </a:spcBef>
                        <a:spcAft>
                          <a:spcPts val="0"/>
                        </a:spcAft>
                        <a:buNone/>
                      </a:pPr>
                      <a:r>
                        <a:rPr lang="es"/>
                        <a:t>6</a:t>
                      </a:r>
                      <a:endParaRPr/>
                    </a:p>
                  </a:txBody>
                  <a:tcPr marT="91425" marB="91425" marR="91425" marL="91425"/>
                </a:tc>
                <a:tc>
                  <a:txBody>
                    <a:bodyPr/>
                    <a:lstStyle/>
                    <a:p>
                      <a:pPr indent="0" lvl="0" marL="0" rtl="0" algn="ctr">
                        <a:spcBef>
                          <a:spcPts val="0"/>
                        </a:spcBef>
                        <a:spcAft>
                          <a:spcPts val="0"/>
                        </a:spcAft>
                        <a:buNone/>
                      </a:pPr>
                      <a:r>
                        <a:rPr lang="es"/>
                        <a:t>6</a:t>
                      </a:r>
                      <a:endParaRPr/>
                    </a:p>
                  </a:txBody>
                  <a:tcPr marT="91425" marB="91425" marR="91425" marL="91425"/>
                </a:tc>
                <a:tc>
                  <a:txBody>
                    <a:bodyPr/>
                    <a:lstStyle/>
                    <a:p>
                      <a:pPr indent="0" lvl="0" marL="0" rtl="0" algn="ctr">
                        <a:spcBef>
                          <a:spcPts val="0"/>
                        </a:spcBef>
                        <a:spcAft>
                          <a:spcPts val="0"/>
                        </a:spcAft>
                        <a:buNone/>
                      </a:pPr>
                      <a:r>
                        <a:rPr lang="es"/>
                        <a:t>6</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r>
              <a:tr h="365200">
                <a:tc>
                  <a:txBody>
                    <a:bodyPr/>
                    <a:lstStyle/>
                    <a:p>
                      <a:pPr indent="0" lvl="0" marL="0" rtl="0" algn="ctr">
                        <a:spcBef>
                          <a:spcPts val="0"/>
                        </a:spcBef>
                        <a:spcAft>
                          <a:spcPts val="0"/>
                        </a:spcAft>
                        <a:buNone/>
                      </a:pPr>
                      <a:r>
                        <a:rPr lang="es"/>
                        <a:t>1</a:t>
                      </a:r>
                      <a:endParaRPr/>
                    </a:p>
                  </a:txBody>
                  <a:tcPr marT="91425" marB="91425" marR="91425" marL="91425"/>
                </a:tc>
                <a:tc>
                  <a:txBody>
                    <a:bodyPr/>
                    <a:lstStyle/>
                    <a:p>
                      <a:pPr indent="0" lvl="0" marL="0" rtl="0" algn="ctr">
                        <a:spcBef>
                          <a:spcPts val="0"/>
                        </a:spcBef>
                        <a:spcAft>
                          <a:spcPts val="0"/>
                        </a:spcAft>
                        <a:buNone/>
                      </a:pPr>
                      <a:r>
                        <a:rPr lang="es"/>
                        <a:t>6</a:t>
                      </a:r>
                      <a:endParaRPr/>
                    </a:p>
                  </a:txBody>
                  <a:tcPr marT="91425" marB="91425" marR="91425" marL="91425"/>
                </a:tc>
                <a:tc>
                  <a:txBody>
                    <a:bodyPr/>
                    <a:lstStyle/>
                    <a:p>
                      <a:pPr indent="0" lvl="0" marL="0" rtl="0" algn="ctr">
                        <a:spcBef>
                          <a:spcPts val="0"/>
                        </a:spcBef>
                        <a:spcAft>
                          <a:spcPts val="0"/>
                        </a:spcAft>
                        <a:buNone/>
                      </a:pPr>
                      <a:r>
                        <a:rPr lang="es"/>
                        <a:t>6</a:t>
                      </a:r>
                      <a:endParaRPr/>
                    </a:p>
                  </a:txBody>
                  <a:tcPr marT="91425" marB="91425" marR="91425" marL="91425"/>
                </a:tc>
                <a:tc>
                  <a:txBody>
                    <a:bodyPr/>
                    <a:lstStyle/>
                    <a:p>
                      <a:pPr indent="0" lvl="0" marL="0" rtl="0" algn="ctr">
                        <a:spcBef>
                          <a:spcPts val="0"/>
                        </a:spcBef>
                        <a:spcAft>
                          <a:spcPts val="0"/>
                        </a:spcAft>
                        <a:buNone/>
                      </a:pPr>
                      <a:r>
                        <a:rPr lang="es"/>
                        <a:t>6</a:t>
                      </a:r>
                      <a:endParaRPr/>
                    </a:p>
                  </a:txBody>
                  <a:tcPr marT="91425" marB="91425" marR="91425" marL="91425"/>
                </a:tc>
                <a:tc>
                  <a:txBody>
                    <a:bodyPr/>
                    <a:lstStyle/>
                    <a:p>
                      <a:pPr indent="0" lvl="0" marL="0" rtl="0" algn="ctr">
                        <a:spcBef>
                          <a:spcPts val="0"/>
                        </a:spcBef>
                        <a:spcAft>
                          <a:spcPts val="0"/>
                        </a:spcAft>
                        <a:buNone/>
                      </a:pPr>
                      <a:r>
                        <a:rPr lang="es"/>
                        <a:t>6</a:t>
                      </a:r>
                      <a:endParaRPr/>
                    </a:p>
                  </a:txBody>
                  <a:tcPr marT="91425" marB="91425" marR="91425" marL="91425"/>
                </a:tc>
                <a:tc>
                  <a:txBody>
                    <a:bodyPr/>
                    <a:lstStyle/>
                    <a:p>
                      <a:pPr indent="0" lvl="0" marL="0" rtl="0" algn="ctr">
                        <a:spcBef>
                          <a:spcPts val="0"/>
                        </a:spcBef>
                        <a:spcAft>
                          <a:spcPts val="0"/>
                        </a:spcAft>
                        <a:buNone/>
                      </a:pPr>
                      <a:r>
                        <a:rPr lang="es"/>
                        <a:t>7</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es"/>
                        <a:t>10</a:t>
                      </a:r>
                      <a:endParaRPr/>
                    </a:p>
                  </a:txBody>
                  <a:tcPr marT="91425" marB="91425" marR="91425" marL="91425"/>
                </a:tc>
                <a:tc>
                  <a:txBody>
                    <a:bodyPr/>
                    <a:lstStyle/>
                    <a:p>
                      <a:pPr indent="0" lvl="0" marL="0" rtl="0" algn="ctr">
                        <a:spcBef>
                          <a:spcPts val="0"/>
                        </a:spcBef>
                        <a:spcAft>
                          <a:spcPts val="0"/>
                        </a:spcAft>
                        <a:buNone/>
                      </a:pPr>
                      <a:r>
                        <a:rPr lang="es"/>
                        <a:t>10</a:t>
                      </a:r>
                      <a:endParaRPr/>
                    </a:p>
                  </a:txBody>
                  <a:tcPr marT="91425" marB="91425" marR="91425" marL="91425"/>
                </a:tc>
              </a:tr>
              <a:tr h="365200">
                <a:tc>
                  <a:txBody>
                    <a:bodyPr/>
                    <a:lstStyle/>
                    <a:p>
                      <a:pPr indent="0" lvl="0" marL="0" rtl="0" algn="ctr">
                        <a:spcBef>
                          <a:spcPts val="0"/>
                        </a:spcBef>
                        <a:spcAft>
                          <a:spcPts val="0"/>
                        </a:spcAft>
                        <a:buNone/>
                      </a:pPr>
                      <a:r>
                        <a:rPr lang="es"/>
                        <a:t>1</a:t>
                      </a:r>
                      <a:endParaRPr/>
                    </a:p>
                  </a:txBody>
                  <a:tcPr marT="91425" marB="91425" marR="91425" marL="91425"/>
                </a:tc>
                <a:tc>
                  <a:txBody>
                    <a:bodyPr/>
                    <a:lstStyle/>
                    <a:p>
                      <a:pPr indent="0" lvl="0" marL="0" rtl="0" algn="ctr">
                        <a:spcBef>
                          <a:spcPts val="0"/>
                        </a:spcBef>
                        <a:spcAft>
                          <a:spcPts val="0"/>
                        </a:spcAft>
                        <a:buNone/>
                      </a:pPr>
                      <a:r>
                        <a:rPr lang="es"/>
                        <a:t>2</a:t>
                      </a:r>
                      <a:endParaRPr/>
                    </a:p>
                  </a:txBody>
                  <a:tcPr marT="91425" marB="91425" marR="91425" marL="91425"/>
                </a:tc>
                <a:tc>
                  <a:txBody>
                    <a:bodyPr/>
                    <a:lstStyle/>
                    <a:p>
                      <a:pPr indent="0" lvl="0" marL="0" rtl="0" algn="ctr">
                        <a:spcBef>
                          <a:spcPts val="0"/>
                        </a:spcBef>
                        <a:spcAft>
                          <a:spcPts val="0"/>
                        </a:spcAft>
                        <a:buNone/>
                      </a:pPr>
                      <a:r>
                        <a:rPr lang="es"/>
                        <a:t>2</a:t>
                      </a:r>
                      <a:endParaRPr/>
                    </a:p>
                  </a:txBody>
                  <a:tcPr marT="91425" marB="91425" marR="91425" marL="91425"/>
                </a:tc>
                <a:tc>
                  <a:txBody>
                    <a:bodyPr/>
                    <a:lstStyle/>
                    <a:p>
                      <a:pPr indent="0" lvl="0" marL="0" rtl="0" algn="ctr">
                        <a:spcBef>
                          <a:spcPts val="0"/>
                        </a:spcBef>
                        <a:spcAft>
                          <a:spcPts val="0"/>
                        </a:spcAft>
                        <a:buNone/>
                      </a:pPr>
                      <a:r>
                        <a:rPr lang="es"/>
                        <a:t>2</a:t>
                      </a:r>
                      <a:endParaRPr/>
                    </a:p>
                  </a:txBody>
                  <a:tcPr marT="91425" marB="91425" marR="91425" marL="91425"/>
                </a:tc>
                <a:tc>
                  <a:txBody>
                    <a:bodyPr/>
                    <a:lstStyle/>
                    <a:p>
                      <a:pPr indent="0" lvl="0" marL="0" rtl="0" algn="ctr">
                        <a:spcBef>
                          <a:spcPts val="0"/>
                        </a:spcBef>
                        <a:spcAft>
                          <a:spcPts val="0"/>
                        </a:spcAft>
                        <a:buNone/>
                      </a:pPr>
                      <a:r>
                        <a:rPr lang="es"/>
                        <a:t>4</a:t>
                      </a:r>
                      <a:endParaRPr/>
                    </a:p>
                  </a:txBody>
                  <a:tcPr marT="91425" marB="91425" marR="91425" marL="91425"/>
                </a:tc>
                <a:tc>
                  <a:txBody>
                    <a:bodyPr/>
                    <a:lstStyle/>
                    <a:p>
                      <a:pPr indent="0" lvl="0" marL="0" rtl="0" algn="ctr">
                        <a:spcBef>
                          <a:spcPts val="0"/>
                        </a:spcBef>
                        <a:spcAft>
                          <a:spcPts val="0"/>
                        </a:spcAft>
                        <a:buNone/>
                      </a:pPr>
                      <a:r>
                        <a:rPr lang="es"/>
                        <a:t>7</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es"/>
                        <a:t>10</a:t>
                      </a:r>
                      <a:endParaRPr/>
                    </a:p>
                  </a:txBody>
                  <a:tcPr marT="91425" marB="91425" marR="91425" marL="91425"/>
                </a:tc>
                <a:tc>
                  <a:txBody>
                    <a:bodyPr/>
                    <a:lstStyle/>
                    <a:p>
                      <a:pPr indent="0" lvl="0" marL="0" rtl="0" algn="ctr">
                        <a:spcBef>
                          <a:spcPts val="0"/>
                        </a:spcBef>
                        <a:spcAft>
                          <a:spcPts val="0"/>
                        </a:spcAft>
                        <a:buNone/>
                      </a:pPr>
                      <a:r>
                        <a:rPr lang="es"/>
                        <a:t>10</a:t>
                      </a:r>
                      <a:endParaRPr/>
                    </a:p>
                  </a:txBody>
                  <a:tcPr marT="91425" marB="91425" marR="91425" marL="91425"/>
                </a:tc>
              </a:tr>
              <a:tr h="401200">
                <a:tc>
                  <a:txBody>
                    <a:bodyPr/>
                    <a:lstStyle/>
                    <a:p>
                      <a:pPr indent="0" lvl="0" marL="0" rtl="0" algn="ctr">
                        <a:spcBef>
                          <a:spcPts val="0"/>
                        </a:spcBef>
                        <a:spcAft>
                          <a:spcPts val="0"/>
                        </a:spcAft>
                        <a:buNone/>
                      </a:pPr>
                      <a:r>
                        <a:rPr lang="es"/>
                        <a:t>1</a:t>
                      </a:r>
                      <a:endParaRPr/>
                    </a:p>
                  </a:txBody>
                  <a:tcPr marT="91425" marB="91425" marR="91425" marL="91425"/>
                </a:tc>
                <a:tc>
                  <a:txBody>
                    <a:bodyPr/>
                    <a:lstStyle/>
                    <a:p>
                      <a:pPr indent="0" lvl="0" marL="0" rtl="0" algn="ctr">
                        <a:spcBef>
                          <a:spcPts val="0"/>
                        </a:spcBef>
                        <a:spcAft>
                          <a:spcPts val="0"/>
                        </a:spcAft>
                        <a:buNone/>
                      </a:pPr>
                      <a:r>
                        <a:rPr lang="es"/>
                        <a:t>2</a:t>
                      </a:r>
                      <a:endParaRPr/>
                    </a:p>
                  </a:txBody>
                  <a:tcPr marT="91425" marB="91425" marR="91425" marL="91425"/>
                </a:tc>
                <a:tc>
                  <a:txBody>
                    <a:bodyPr/>
                    <a:lstStyle/>
                    <a:p>
                      <a:pPr indent="0" lvl="0" marL="0" rtl="0" algn="ctr">
                        <a:spcBef>
                          <a:spcPts val="0"/>
                        </a:spcBef>
                        <a:spcAft>
                          <a:spcPts val="0"/>
                        </a:spcAft>
                        <a:buNone/>
                      </a:pPr>
                      <a:r>
                        <a:rPr lang="es"/>
                        <a:t>2</a:t>
                      </a:r>
                      <a:endParaRPr/>
                    </a:p>
                  </a:txBody>
                  <a:tcPr marT="91425" marB="91425" marR="91425" marL="91425"/>
                </a:tc>
                <a:tc>
                  <a:txBody>
                    <a:bodyPr/>
                    <a:lstStyle/>
                    <a:p>
                      <a:pPr indent="0" lvl="0" marL="0" rtl="0" algn="ctr">
                        <a:spcBef>
                          <a:spcPts val="0"/>
                        </a:spcBef>
                        <a:spcAft>
                          <a:spcPts val="0"/>
                        </a:spcAft>
                        <a:buNone/>
                      </a:pPr>
                      <a:r>
                        <a:rPr lang="es"/>
                        <a:t>2</a:t>
                      </a:r>
                      <a:endParaRPr/>
                    </a:p>
                  </a:txBody>
                  <a:tcPr marT="91425" marB="91425" marR="91425" marL="91425"/>
                </a:tc>
                <a:tc>
                  <a:txBody>
                    <a:bodyPr/>
                    <a:lstStyle/>
                    <a:p>
                      <a:pPr indent="0" lvl="0" marL="0" rtl="0" algn="ctr">
                        <a:spcBef>
                          <a:spcPts val="0"/>
                        </a:spcBef>
                        <a:spcAft>
                          <a:spcPts val="0"/>
                        </a:spcAft>
                        <a:buNone/>
                      </a:pPr>
                      <a:r>
                        <a:rPr lang="es"/>
                        <a:t>3</a:t>
                      </a:r>
                      <a:endParaRPr/>
                    </a:p>
                  </a:txBody>
                  <a:tcPr marT="91425" marB="91425" marR="91425" marL="91425"/>
                </a:tc>
                <a:tc>
                  <a:txBody>
                    <a:bodyPr/>
                    <a:lstStyle/>
                    <a:p>
                      <a:pPr indent="0" lvl="0" marL="0" rtl="0" algn="ctr">
                        <a:spcBef>
                          <a:spcPts val="0"/>
                        </a:spcBef>
                        <a:spcAft>
                          <a:spcPts val="0"/>
                        </a:spcAft>
                        <a:buNone/>
                      </a:pPr>
                      <a:r>
                        <a:rPr lang="es"/>
                        <a:t>5</a:t>
                      </a:r>
                      <a:endParaRPr/>
                    </a:p>
                  </a:txBody>
                  <a:tcPr marT="91425" marB="91425" marR="91425" marL="91425"/>
                </a:tc>
                <a:tc>
                  <a:txBody>
                    <a:bodyPr/>
                    <a:lstStyle/>
                    <a:p>
                      <a:pPr indent="0" lvl="0" marL="0" rtl="0" algn="ctr">
                        <a:spcBef>
                          <a:spcPts val="0"/>
                        </a:spcBef>
                        <a:spcAft>
                          <a:spcPts val="0"/>
                        </a:spcAft>
                        <a:buNone/>
                      </a:pPr>
                      <a:r>
                        <a:rPr lang="es"/>
                        <a:t>5</a:t>
                      </a:r>
                      <a:endParaRPr/>
                    </a:p>
                  </a:txBody>
                  <a:tcPr marT="91425" marB="91425" marR="91425" marL="91425"/>
                </a:tc>
                <a:tc>
                  <a:txBody>
                    <a:bodyPr/>
                    <a:lstStyle/>
                    <a:p>
                      <a:pPr indent="0" lvl="0" marL="0" rtl="0" algn="ctr">
                        <a:spcBef>
                          <a:spcPts val="0"/>
                        </a:spcBef>
                        <a:spcAft>
                          <a:spcPts val="0"/>
                        </a:spcAft>
                        <a:buNone/>
                      </a:pPr>
                      <a:r>
                        <a:rPr lang="es"/>
                        <a:t>5</a:t>
                      </a:r>
                      <a:endParaRPr/>
                    </a:p>
                  </a:txBody>
                  <a:tcPr marT="91425" marB="91425" marR="91425" marL="91425"/>
                </a:tc>
                <a:tc>
                  <a:txBody>
                    <a:bodyPr/>
                    <a:lstStyle/>
                    <a:p>
                      <a:pPr indent="0" lvl="0" marL="0" rtl="0" algn="ctr">
                        <a:spcBef>
                          <a:spcPts val="0"/>
                        </a:spcBef>
                        <a:spcAft>
                          <a:spcPts val="0"/>
                        </a:spcAft>
                        <a:buNone/>
                      </a:pPr>
                      <a:r>
                        <a:rPr lang="es"/>
                        <a:t>10</a:t>
                      </a:r>
                      <a:endParaRPr/>
                    </a:p>
                  </a:txBody>
                  <a:tcPr marT="91425" marB="91425" marR="91425" marL="91425"/>
                </a:tc>
                <a:tc>
                  <a:txBody>
                    <a:bodyPr/>
                    <a:lstStyle/>
                    <a:p>
                      <a:pPr indent="0" lvl="0" marL="0" rtl="0" algn="ctr">
                        <a:spcBef>
                          <a:spcPts val="0"/>
                        </a:spcBef>
                        <a:spcAft>
                          <a:spcPts val="0"/>
                        </a:spcAft>
                        <a:buNone/>
                      </a:pPr>
                      <a:r>
                        <a:rPr lang="es"/>
                        <a:t>10</a:t>
                      </a:r>
                      <a:endParaRPr/>
                    </a:p>
                  </a:txBody>
                  <a:tcPr marT="91425" marB="91425" marR="91425" marL="91425"/>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0"/>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Fase 3</a:t>
            </a:r>
            <a:endParaRPr/>
          </a:p>
        </p:txBody>
      </p:sp>
      <p:sp>
        <p:nvSpPr>
          <p:cNvPr id="180" name="Google Shape;180;p30"/>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200"/>
              <a:t>Esta etapa del proyecto se dedicó a la adaptación de la aplicación a un entorno de realidad virtual compatible. Para ello fue necesario incorporar los dispositivos externos necesarios para ello, en este caso las gafas y controladores de realidad virtual.</a:t>
            </a:r>
            <a:endParaRPr sz="1200"/>
          </a:p>
          <a:p>
            <a:pPr indent="0" lvl="0" marL="0" rtl="0" algn="l">
              <a:spcBef>
                <a:spcPts val="1200"/>
              </a:spcBef>
              <a:spcAft>
                <a:spcPts val="0"/>
              </a:spcAft>
              <a:buNone/>
            </a:pPr>
            <a:r>
              <a:rPr lang="es" sz="1200"/>
              <a:t>Para este fin se utilizaron dos aplicaciones totalmente nuevas: la aplicación de escritorio de Oculus y otra aplicación llamada Oculus Developer Hub.</a:t>
            </a:r>
            <a:endParaRPr sz="1200"/>
          </a:p>
          <a:p>
            <a:pPr indent="0" lvl="0" marL="0" rtl="0" algn="l">
              <a:spcBef>
                <a:spcPts val="1200"/>
              </a:spcBef>
              <a:spcAft>
                <a:spcPts val="1200"/>
              </a:spcAft>
              <a:buNone/>
            </a:pPr>
            <a:r>
              <a:rPr lang="es" sz="1200"/>
              <a:t>El resultado final de esta etapa fue la posibilidad de desplegar la aplicación inicial tanto en un entorno de escritorio como en uno de realidad virtual, así como la opción de depurar el código de la aplicación usando los controladores de realidad virtual.</a:t>
            </a:r>
            <a:endParaRPr sz="12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1"/>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Fase 3 (II)</a:t>
            </a:r>
            <a:endParaRPr/>
          </a:p>
        </p:txBody>
      </p:sp>
      <p:sp>
        <p:nvSpPr>
          <p:cNvPr id="186" name="Google Shape;186;p31"/>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s"/>
              <a:t>Principales dificultades - Creación de los cursores destinados a los controladores de realidad virtual, conexión de los dispositivos externos al ordenador y acceso a la consola de depuración de una página web a través de estos dispositivos.</a:t>
            </a:r>
            <a:endParaRPr/>
          </a:p>
          <a:p>
            <a:pPr indent="-342900" lvl="0" marL="457200" rtl="0" algn="l">
              <a:spcBef>
                <a:spcPts val="0"/>
              </a:spcBef>
              <a:spcAft>
                <a:spcPts val="0"/>
              </a:spcAft>
              <a:buSzPts val="1800"/>
              <a:buChar char="●"/>
            </a:pPr>
            <a:r>
              <a:rPr lang="es"/>
              <a:t>Objetivos conseguidos - Manejo de las dos nuevas aplicaciones utilizadas, posibilidad de probar la aplicación en entornos de escritorio o de realidad virtual y depuración del código en cualquiera de estos entornos.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INTRODUCCIÓN</a:t>
            </a:r>
            <a:endParaRPr/>
          </a:p>
        </p:txBody>
      </p:sp>
      <p:sp>
        <p:nvSpPr>
          <p:cNvPr id="66" name="Google Shape;66;p1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El objetivo principal de este proyecto es explorar las nuevas posibilidades y funcionalidades que puede ofrecer la adaptación de una aplicación a un entorno de realidad virtual.</a:t>
            </a:r>
            <a:endParaRPr/>
          </a:p>
          <a:p>
            <a:pPr indent="0" lvl="0" marL="0" rtl="0" algn="l">
              <a:spcBef>
                <a:spcPts val="1200"/>
              </a:spcBef>
              <a:spcAft>
                <a:spcPts val="0"/>
              </a:spcAft>
              <a:buNone/>
            </a:pPr>
            <a:r>
              <a:rPr lang="es"/>
              <a:t>Para ello se ha desarrollado una aplicación basada en el juego del Tetris y lista para ser desplegada tanto en entornos de escritorio como en entornos de realidad virtual, a través de un servidor web.</a:t>
            </a:r>
            <a:endParaRPr/>
          </a:p>
          <a:p>
            <a:pPr indent="0" lvl="0" marL="0" rtl="0" algn="l">
              <a:spcBef>
                <a:spcPts val="1200"/>
              </a:spcBef>
              <a:spcAft>
                <a:spcPts val="1200"/>
              </a:spcAft>
              <a:buNone/>
            </a:pPr>
            <a:r>
              <a:rPr lang="es"/>
              <a:t>Esta aplicación consta de múltiples modos de juego donde se ponen de manifiesto algunas de las nuevas prestaciones que puede ofrecer hoy en día un videojuego gracias al avance de las tecnologías y, en concreto, gracias a la realidad virtual.</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2"/>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Fase 4</a:t>
            </a:r>
            <a:endParaRPr/>
          </a:p>
        </p:txBody>
      </p:sp>
      <p:sp>
        <p:nvSpPr>
          <p:cNvPr id="192" name="Google Shape;192;p32"/>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200"/>
              <a:t>Esta etapa se centró en el desarrollo de los modos de escritorio de la aplicación. La aplicación consta de tres diferentes modos de juego de escritorio: el modo </a:t>
            </a:r>
            <a:r>
              <a:rPr i="1" lang="es" sz="1200"/>
              <a:t>estándar</a:t>
            </a:r>
            <a:r>
              <a:rPr lang="es" sz="1200"/>
              <a:t>, el modo </a:t>
            </a:r>
            <a:r>
              <a:rPr i="1" lang="es" sz="1200"/>
              <a:t>colores</a:t>
            </a:r>
            <a:r>
              <a:rPr lang="es" sz="1200"/>
              <a:t> y el modo </a:t>
            </a:r>
            <a:r>
              <a:rPr i="1" lang="es" sz="1200"/>
              <a:t>obstáculos</a:t>
            </a:r>
            <a:r>
              <a:rPr lang="es" sz="1200"/>
              <a:t>. Como el modo estándar ya estaba creado, la etapa se dedicó al desarrollo de los otros dos modos restantes.</a:t>
            </a:r>
            <a:endParaRPr sz="1200"/>
          </a:p>
          <a:p>
            <a:pPr indent="0" lvl="0" marL="0" rtl="0" algn="l">
              <a:spcBef>
                <a:spcPts val="1200"/>
              </a:spcBef>
              <a:spcAft>
                <a:spcPts val="0"/>
              </a:spcAft>
              <a:buNone/>
            </a:pPr>
            <a:r>
              <a:rPr lang="es" sz="1200"/>
              <a:t>El resultado final de esta etapa fue la conclusión de la parte de la aplicación destinada a los modos de escritorio, con tres modos de juego totalmente funcionales.</a:t>
            </a:r>
            <a:endParaRPr sz="1200"/>
          </a:p>
          <a:p>
            <a:pPr indent="0" lvl="0" marL="0" rtl="0" algn="l">
              <a:spcBef>
                <a:spcPts val="1200"/>
              </a:spcBef>
              <a:spcAft>
                <a:spcPts val="1200"/>
              </a:spcAft>
              <a:buNone/>
            </a:pPr>
            <a:r>
              <a:t/>
            </a:r>
            <a:endParaRPr sz="1200"/>
          </a:p>
        </p:txBody>
      </p:sp>
      <p:sp>
        <p:nvSpPr>
          <p:cNvPr id="193" name="Google Shape;193;p32"/>
          <p:cNvSpPr txBox="1"/>
          <p:nvPr/>
        </p:nvSpPr>
        <p:spPr>
          <a:xfrm>
            <a:off x="-522550" y="491800"/>
            <a:ext cx="5901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1"/>
              </a:solidFill>
              <a:latin typeface="Old Standard TT"/>
              <a:ea typeface="Old Standard TT"/>
              <a:cs typeface="Old Standard TT"/>
              <a:sym typeface="Old Standard TT"/>
            </a:endParaRPr>
          </a:p>
        </p:txBody>
      </p:sp>
      <p:pic>
        <p:nvPicPr>
          <p:cNvPr id="194" name="Google Shape;194;p32"/>
          <p:cNvPicPr preferRelativeResize="0"/>
          <p:nvPr/>
        </p:nvPicPr>
        <p:blipFill>
          <a:blip r:embed="rId3">
            <a:alphaModFix/>
          </a:blip>
          <a:stretch>
            <a:fillRect/>
          </a:stretch>
        </p:blipFill>
        <p:spPr>
          <a:xfrm>
            <a:off x="737725" y="2571750"/>
            <a:ext cx="3493875" cy="1721324"/>
          </a:xfrm>
          <a:prstGeom prst="rect">
            <a:avLst/>
          </a:prstGeom>
          <a:noFill/>
          <a:ln>
            <a:noFill/>
          </a:ln>
        </p:spPr>
      </p:pic>
      <p:pic>
        <p:nvPicPr>
          <p:cNvPr id="195" name="Google Shape;195;p32"/>
          <p:cNvPicPr preferRelativeResize="0"/>
          <p:nvPr/>
        </p:nvPicPr>
        <p:blipFill>
          <a:blip r:embed="rId4">
            <a:alphaModFix/>
          </a:blip>
          <a:stretch>
            <a:fillRect/>
          </a:stretch>
        </p:blipFill>
        <p:spPr>
          <a:xfrm>
            <a:off x="4825875" y="2571750"/>
            <a:ext cx="3544725" cy="1721326"/>
          </a:xfrm>
          <a:prstGeom prst="rect">
            <a:avLst/>
          </a:prstGeom>
          <a:noFill/>
          <a:ln>
            <a:noFill/>
          </a:ln>
        </p:spPr>
      </p:pic>
      <p:sp>
        <p:nvSpPr>
          <p:cNvPr id="196" name="Google Shape;196;p32"/>
          <p:cNvSpPr txBox="1"/>
          <p:nvPr/>
        </p:nvSpPr>
        <p:spPr>
          <a:xfrm>
            <a:off x="1239775" y="4416025"/>
            <a:ext cx="2459100" cy="32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1500">
                <a:solidFill>
                  <a:schemeClr val="dk1"/>
                </a:solidFill>
                <a:latin typeface="Old Standard TT"/>
                <a:ea typeface="Old Standard TT"/>
                <a:cs typeface="Old Standard TT"/>
                <a:sym typeface="Old Standard TT"/>
              </a:rPr>
              <a:t>COLORES</a:t>
            </a:r>
            <a:endParaRPr b="1" sz="1500">
              <a:solidFill>
                <a:schemeClr val="dk1"/>
              </a:solidFill>
              <a:latin typeface="Old Standard TT"/>
              <a:ea typeface="Old Standard TT"/>
              <a:cs typeface="Old Standard TT"/>
              <a:sym typeface="Old Standard TT"/>
            </a:endParaRPr>
          </a:p>
        </p:txBody>
      </p:sp>
      <p:sp>
        <p:nvSpPr>
          <p:cNvPr id="197" name="Google Shape;197;p32"/>
          <p:cNvSpPr txBox="1"/>
          <p:nvPr/>
        </p:nvSpPr>
        <p:spPr>
          <a:xfrm>
            <a:off x="5430400" y="4416025"/>
            <a:ext cx="2561400" cy="26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1500">
                <a:solidFill>
                  <a:schemeClr val="dk1"/>
                </a:solidFill>
                <a:latin typeface="Old Standard TT"/>
                <a:ea typeface="Old Standard TT"/>
                <a:cs typeface="Old Standard TT"/>
                <a:sym typeface="Old Standard TT"/>
              </a:rPr>
              <a:t>OBSTÁCULOS</a:t>
            </a:r>
            <a:endParaRPr b="1" sz="1500">
              <a:solidFill>
                <a:schemeClr val="dk1"/>
              </a:solidFill>
              <a:latin typeface="Old Standard TT"/>
              <a:ea typeface="Old Standard TT"/>
              <a:cs typeface="Old Standard TT"/>
              <a:sym typeface="Old Standard T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3"/>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Fase 4 (II)</a:t>
            </a:r>
            <a:endParaRPr/>
          </a:p>
        </p:txBody>
      </p:sp>
      <p:sp>
        <p:nvSpPr>
          <p:cNvPr id="203" name="Google Shape;203;p33"/>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s"/>
              <a:t>Principales dificultades - Acceso a las propiedades de la pieza sobre la que va a caer otra para saber si son del mismo color, generación de los obstáculos y su colocación en la variable tablero y acceso a esta variable para saber si una pieza va a caer sobre un obstáculo.</a:t>
            </a:r>
            <a:endParaRPr/>
          </a:p>
          <a:p>
            <a:pPr indent="-342900" lvl="0" marL="457200" rtl="0" algn="l">
              <a:spcBef>
                <a:spcPts val="0"/>
              </a:spcBef>
              <a:spcAft>
                <a:spcPts val="0"/>
              </a:spcAft>
              <a:buSzPts val="1800"/>
              <a:buChar char="●"/>
            </a:pPr>
            <a:r>
              <a:rPr lang="es"/>
              <a:t>Objetivos conseguidos - Capacidad para desarrollar nuevos modos de juego que incorporan funcionalidades adicionales al modo estándar de la aplicación.</a:t>
            </a:r>
            <a:endParaRPr/>
          </a:p>
          <a:p>
            <a:pPr indent="-342900" lvl="0" marL="457200" rtl="0" algn="l">
              <a:spcBef>
                <a:spcPts val="0"/>
              </a:spcBef>
              <a:spcAft>
                <a:spcPts val="0"/>
              </a:spcAft>
              <a:buSzPts val="1800"/>
              <a:buChar char="●"/>
            </a:pPr>
            <a:r>
              <a:rPr lang="es"/>
              <a:t>Nuevos componentes - obstaculo.</a:t>
            </a:r>
            <a:endParaRPr/>
          </a:p>
          <a:p>
            <a:pPr indent="-342900" lvl="0" marL="457200" rtl="0" algn="l">
              <a:spcBef>
                <a:spcPts val="0"/>
              </a:spcBef>
              <a:spcAft>
                <a:spcPts val="0"/>
              </a:spcAft>
              <a:buSzPts val="1800"/>
              <a:buChar char="●"/>
            </a:pPr>
            <a:r>
              <a:rPr lang="es"/>
              <a:t>Demo de la aplicación - </a:t>
            </a:r>
            <a:r>
              <a:rPr lang="es" u="sng">
                <a:solidFill>
                  <a:schemeClr val="hlink"/>
                </a:solidFill>
                <a:hlinkClick r:id="rId3"/>
              </a:rPr>
              <a:t>Modo de juego Colores</a:t>
            </a:r>
            <a:r>
              <a:rPr lang="es"/>
              <a:t>, </a:t>
            </a:r>
            <a:r>
              <a:rPr lang="es" u="sng">
                <a:solidFill>
                  <a:schemeClr val="hlink"/>
                </a:solidFill>
                <a:hlinkClick r:id="rId4"/>
              </a:rPr>
              <a:t>Modo de juego Obstaculos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4"/>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Fase 5</a:t>
            </a:r>
            <a:endParaRPr/>
          </a:p>
        </p:txBody>
      </p:sp>
      <p:sp>
        <p:nvSpPr>
          <p:cNvPr id="209" name="Google Shape;209;p3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lang="es" sz="1200"/>
              <a:t>Esta etapa se centró en el desarrollo de los modos de realidad virtual de la aplicación. La aplicación contiene cuatro modos de juego de este tipo: el modo multitableros, el modo 360 grados, el modo piezas en caída libre y el modo test de reflejos.</a:t>
            </a:r>
            <a:endParaRPr sz="1200"/>
          </a:p>
          <a:p>
            <a:pPr indent="0" lvl="0" marL="0" rtl="0" algn="l">
              <a:lnSpc>
                <a:spcPct val="95000"/>
              </a:lnSpc>
              <a:spcBef>
                <a:spcPts val="1200"/>
              </a:spcBef>
              <a:spcAft>
                <a:spcPts val="0"/>
              </a:spcAft>
              <a:buNone/>
            </a:pPr>
            <a:r>
              <a:rPr lang="es" sz="1200"/>
              <a:t>El resultado final de esta etapa fue una aplicación que se acercaría a una aplicación completa que consta de siete modos de juego diferentes, divididos en dos grandes bloques: los modos de escritorio y los de realidad virtual.</a:t>
            </a:r>
            <a:endParaRPr sz="1200"/>
          </a:p>
          <a:p>
            <a:pPr indent="0" lvl="0" marL="0" rtl="0" algn="l">
              <a:lnSpc>
                <a:spcPct val="95000"/>
              </a:lnSpc>
              <a:spcBef>
                <a:spcPts val="1200"/>
              </a:spcBef>
              <a:spcAft>
                <a:spcPts val="1200"/>
              </a:spcAft>
              <a:buNone/>
            </a:pPr>
            <a:r>
              <a:rPr lang="es" sz="1200"/>
              <a:t>Todos estos modos de juego están desarrollados para ser desplegados en ambos entornos, pero con la división en esos dos grandes bloques se pone de manifiesto el tipo de entorno en el que sería más aprovechable cada modo de juego, debido a las funcionalidades propias de cada uno de ellos.</a:t>
            </a:r>
            <a:endParaRPr sz="12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5"/>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Fase 5 (II)</a:t>
            </a:r>
            <a:endParaRPr/>
          </a:p>
        </p:txBody>
      </p:sp>
      <p:sp>
        <p:nvSpPr>
          <p:cNvPr id="215" name="Google Shape;215;p35"/>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6" name="Google Shape;216;p35"/>
          <p:cNvPicPr preferRelativeResize="0"/>
          <p:nvPr/>
        </p:nvPicPr>
        <p:blipFill>
          <a:blip r:embed="rId3">
            <a:alphaModFix/>
          </a:blip>
          <a:stretch>
            <a:fillRect/>
          </a:stretch>
        </p:blipFill>
        <p:spPr>
          <a:xfrm>
            <a:off x="1120375" y="1171600"/>
            <a:ext cx="3106450" cy="1456175"/>
          </a:xfrm>
          <a:prstGeom prst="rect">
            <a:avLst/>
          </a:prstGeom>
          <a:noFill/>
          <a:ln>
            <a:noFill/>
          </a:ln>
        </p:spPr>
      </p:pic>
      <p:pic>
        <p:nvPicPr>
          <p:cNvPr id="217" name="Google Shape;217;p35"/>
          <p:cNvPicPr preferRelativeResize="0"/>
          <p:nvPr/>
        </p:nvPicPr>
        <p:blipFill>
          <a:blip r:embed="rId4">
            <a:alphaModFix/>
          </a:blip>
          <a:stretch>
            <a:fillRect/>
          </a:stretch>
        </p:blipFill>
        <p:spPr>
          <a:xfrm>
            <a:off x="4949975" y="1171600"/>
            <a:ext cx="3199148" cy="1456175"/>
          </a:xfrm>
          <a:prstGeom prst="rect">
            <a:avLst/>
          </a:prstGeom>
          <a:noFill/>
          <a:ln>
            <a:noFill/>
          </a:ln>
        </p:spPr>
      </p:pic>
      <p:pic>
        <p:nvPicPr>
          <p:cNvPr id="218" name="Google Shape;218;p35"/>
          <p:cNvPicPr preferRelativeResize="0"/>
          <p:nvPr/>
        </p:nvPicPr>
        <p:blipFill>
          <a:blip r:embed="rId5">
            <a:alphaModFix/>
          </a:blip>
          <a:stretch>
            <a:fillRect/>
          </a:stretch>
        </p:blipFill>
        <p:spPr>
          <a:xfrm>
            <a:off x="1120375" y="3045350"/>
            <a:ext cx="3106451" cy="1405551"/>
          </a:xfrm>
          <a:prstGeom prst="rect">
            <a:avLst/>
          </a:prstGeom>
          <a:noFill/>
          <a:ln>
            <a:noFill/>
          </a:ln>
        </p:spPr>
      </p:pic>
      <p:pic>
        <p:nvPicPr>
          <p:cNvPr id="219" name="Google Shape;219;p35"/>
          <p:cNvPicPr preferRelativeResize="0"/>
          <p:nvPr/>
        </p:nvPicPr>
        <p:blipFill>
          <a:blip r:embed="rId6">
            <a:alphaModFix/>
          </a:blip>
          <a:stretch>
            <a:fillRect/>
          </a:stretch>
        </p:blipFill>
        <p:spPr>
          <a:xfrm>
            <a:off x="4949975" y="3045350"/>
            <a:ext cx="3199151" cy="1405549"/>
          </a:xfrm>
          <a:prstGeom prst="rect">
            <a:avLst/>
          </a:prstGeom>
          <a:noFill/>
          <a:ln>
            <a:noFill/>
          </a:ln>
        </p:spPr>
      </p:pic>
      <p:sp>
        <p:nvSpPr>
          <p:cNvPr id="220" name="Google Shape;220;p35"/>
          <p:cNvSpPr txBox="1"/>
          <p:nvPr/>
        </p:nvSpPr>
        <p:spPr>
          <a:xfrm>
            <a:off x="1140725" y="2637950"/>
            <a:ext cx="30861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1500">
                <a:solidFill>
                  <a:schemeClr val="dk1"/>
                </a:solidFill>
                <a:latin typeface="Old Standard TT"/>
                <a:ea typeface="Old Standard TT"/>
                <a:cs typeface="Old Standard TT"/>
                <a:sym typeface="Old Standard TT"/>
              </a:rPr>
              <a:t>MULTITABLEROS</a:t>
            </a:r>
            <a:endParaRPr b="1" sz="1500">
              <a:solidFill>
                <a:schemeClr val="dk1"/>
              </a:solidFill>
              <a:latin typeface="Old Standard TT"/>
              <a:ea typeface="Old Standard TT"/>
              <a:cs typeface="Old Standard TT"/>
              <a:sym typeface="Old Standard TT"/>
            </a:endParaRPr>
          </a:p>
        </p:txBody>
      </p:sp>
      <p:sp>
        <p:nvSpPr>
          <p:cNvPr id="221" name="Google Shape;221;p35"/>
          <p:cNvSpPr txBox="1"/>
          <p:nvPr/>
        </p:nvSpPr>
        <p:spPr>
          <a:xfrm>
            <a:off x="4980550" y="2627775"/>
            <a:ext cx="31065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1500">
                <a:solidFill>
                  <a:schemeClr val="dk1"/>
                </a:solidFill>
                <a:latin typeface="Old Standard TT"/>
                <a:ea typeface="Old Standard TT"/>
                <a:cs typeface="Old Standard TT"/>
                <a:sym typeface="Old Standard TT"/>
              </a:rPr>
              <a:t>360 GRADOS</a:t>
            </a:r>
            <a:endParaRPr b="1" sz="1500">
              <a:solidFill>
                <a:schemeClr val="dk1"/>
              </a:solidFill>
              <a:latin typeface="Old Standard TT"/>
              <a:ea typeface="Old Standard TT"/>
              <a:cs typeface="Old Standard TT"/>
              <a:sym typeface="Old Standard TT"/>
            </a:endParaRPr>
          </a:p>
        </p:txBody>
      </p:sp>
      <p:sp>
        <p:nvSpPr>
          <p:cNvPr id="222" name="Google Shape;222;p35"/>
          <p:cNvSpPr txBox="1"/>
          <p:nvPr/>
        </p:nvSpPr>
        <p:spPr>
          <a:xfrm>
            <a:off x="1140725" y="4450900"/>
            <a:ext cx="30861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1500">
                <a:solidFill>
                  <a:schemeClr val="dk1"/>
                </a:solidFill>
                <a:latin typeface="Old Standard TT"/>
                <a:ea typeface="Old Standard TT"/>
                <a:cs typeface="Old Standard TT"/>
                <a:sym typeface="Old Standard TT"/>
              </a:rPr>
              <a:t>PIEZAS EN CAÍDA LIBRE</a:t>
            </a:r>
            <a:endParaRPr b="1" sz="1500">
              <a:solidFill>
                <a:schemeClr val="dk1"/>
              </a:solidFill>
              <a:latin typeface="Old Standard TT"/>
              <a:ea typeface="Old Standard TT"/>
              <a:cs typeface="Old Standard TT"/>
              <a:sym typeface="Old Standard TT"/>
            </a:endParaRPr>
          </a:p>
        </p:txBody>
      </p:sp>
      <p:sp>
        <p:nvSpPr>
          <p:cNvPr id="223" name="Google Shape;223;p35"/>
          <p:cNvSpPr txBox="1"/>
          <p:nvPr/>
        </p:nvSpPr>
        <p:spPr>
          <a:xfrm>
            <a:off x="4980550" y="4450900"/>
            <a:ext cx="31992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1500">
                <a:solidFill>
                  <a:schemeClr val="dk1"/>
                </a:solidFill>
                <a:latin typeface="Old Standard TT"/>
                <a:ea typeface="Old Standard TT"/>
                <a:cs typeface="Old Standard TT"/>
                <a:sym typeface="Old Standard TT"/>
              </a:rPr>
              <a:t>TEST DE REFLEJOS</a:t>
            </a:r>
            <a:endParaRPr b="1" sz="1500">
              <a:solidFill>
                <a:schemeClr val="dk1"/>
              </a:solidFill>
              <a:latin typeface="Old Standard TT"/>
              <a:ea typeface="Old Standard TT"/>
              <a:cs typeface="Old Standard TT"/>
              <a:sym typeface="Old Standard T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6"/>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Fase 5 (III)</a:t>
            </a:r>
            <a:endParaRPr/>
          </a:p>
        </p:txBody>
      </p:sp>
      <p:sp>
        <p:nvSpPr>
          <p:cNvPr id="229" name="Google Shape;229;p36"/>
          <p:cNvSpPr txBox="1"/>
          <p:nvPr>
            <p:ph idx="1" type="body"/>
          </p:nvPr>
        </p:nvSpPr>
        <p:spPr>
          <a:xfrm>
            <a:off x="311700" y="1171600"/>
            <a:ext cx="8520600" cy="33972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s"/>
              <a:t>Principales dificultades - Distinción de las variables y los componentes asociados a cada tablero, control del juego en varios tableros a la vez, generación de un tablero en el lado opuesto del eje z al principal, imposibilidad de mover una pieza durante su caída y eliminación de una pieza al no ser pulsada durante un determinado tiempo.</a:t>
            </a:r>
            <a:endParaRPr/>
          </a:p>
          <a:p>
            <a:pPr indent="-342900" lvl="0" marL="457200" rtl="0" algn="l">
              <a:spcBef>
                <a:spcPts val="0"/>
              </a:spcBef>
              <a:spcAft>
                <a:spcPts val="0"/>
              </a:spcAft>
              <a:buSzPts val="1800"/>
              <a:buChar char="●"/>
            </a:pPr>
            <a:r>
              <a:rPr lang="es"/>
              <a:t>Objetivos conseguidos - Capacidad para incorporar nuevas funcionalidades en las que el usuario tenga que interactuar tanto con la aplicación como con su entorno.</a:t>
            </a:r>
            <a:endParaRPr/>
          </a:p>
          <a:p>
            <a:pPr indent="-342900" lvl="0" marL="457200" rtl="0" algn="l">
              <a:spcBef>
                <a:spcPts val="0"/>
              </a:spcBef>
              <a:spcAft>
                <a:spcPts val="0"/>
              </a:spcAft>
              <a:buSzPts val="1800"/>
              <a:buChar char="●"/>
            </a:pPr>
            <a:r>
              <a:rPr lang="es"/>
              <a:t>Nuevos componentes - botonestableros.</a:t>
            </a:r>
            <a:endParaRPr/>
          </a:p>
          <a:p>
            <a:pPr indent="-342900" lvl="0" marL="457200" rtl="0" algn="l">
              <a:spcBef>
                <a:spcPts val="0"/>
              </a:spcBef>
              <a:spcAft>
                <a:spcPts val="0"/>
              </a:spcAft>
              <a:buSzPts val="1800"/>
              <a:buChar char="●"/>
            </a:pPr>
            <a:r>
              <a:rPr lang="es"/>
              <a:t>Demo de la aplicación - </a:t>
            </a:r>
            <a:r>
              <a:rPr lang="es" u="sng">
                <a:solidFill>
                  <a:schemeClr val="hlink"/>
                </a:solidFill>
                <a:hlinkClick r:id="rId3"/>
              </a:rPr>
              <a:t>Modo de juego Multitableros</a:t>
            </a:r>
            <a:r>
              <a:rPr lang="es"/>
              <a:t>, </a:t>
            </a:r>
            <a:r>
              <a:rPr lang="es" u="sng">
                <a:solidFill>
                  <a:schemeClr val="hlink"/>
                </a:solidFill>
                <a:hlinkClick r:id="rId4"/>
              </a:rPr>
              <a:t>Modo de juego 360 grados</a:t>
            </a:r>
            <a:r>
              <a:rPr lang="es"/>
              <a:t>, </a:t>
            </a:r>
            <a:r>
              <a:rPr lang="es" u="sng">
                <a:solidFill>
                  <a:schemeClr val="hlink"/>
                </a:solidFill>
                <a:hlinkClick r:id="rId5"/>
              </a:rPr>
              <a:t>Modo de juego piezas en caída libre</a:t>
            </a:r>
            <a:r>
              <a:rPr lang="es"/>
              <a:t>, </a:t>
            </a:r>
            <a:r>
              <a:rPr lang="es" u="sng">
                <a:solidFill>
                  <a:schemeClr val="hlink"/>
                </a:solidFill>
                <a:hlinkClick r:id="rId6"/>
              </a:rPr>
              <a:t>Modo de juego test de reflejos</a:t>
            </a:r>
            <a:r>
              <a:rPr lang="es"/>
              <a:t>.</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7"/>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Fase 6</a:t>
            </a:r>
            <a:endParaRPr/>
          </a:p>
        </p:txBody>
      </p:sp>
      <p:sp>
        <p:nvSpPr>
          <p:cNvPr id="235" name="Google Shape;235;p37"/>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SzPts val="1018"/>
              <a:buNone/>
            </a:pPr>
            <a:r>
              <a:rPr lang="es" sz="1265"/>
              <a:t>En este punto del proyecto se tenía una aplicación totalmente funcional con múltiples modos de juego completos, pero estos modos no estaban interconectados entre sí. Por este motivo se procedió a diseñar una interfaz gráfica simple que sirviera para conectar todos los modos de juego y poder acceder fácilmente de un modo de juego a otro.</a:t>
            </a:r>
            <a:endParaRPr sz="1265"/>
          </a:p>
          <a:p>
            <a:pPr indent="0" lvl="0" marL="0" rtl="0" algn="l">
              <a:lnSpc>
                <a:spcPct val="95000"/>
              </a:lnSpc>
              <a:spcBef>
                <a:spcPts val="1200"/>
              </a:spcBef>
              <a:spcAft>
                <a:spcPts val="0"/>
              </a:spcAft>
              <a:buSzPts val="1018"/>
              <a:buNone/>
            </a:pPr>
            <a:r>
              <a:rPr lang="es" sz="1265"/>
              <a:t>La interfaz gráfica consta de varios tipos de pantallas o menús en los que el usuario debe elegir características del juego tales como el modo de juego al que va a jugar, el tamaño del tablero o el número de obstáculos. También consta de un menú que salta al finalizar una partida y permite al usuario volver al menú inicial para comenzar una nueva.</a:t>
            </a:r>
            <a:endParaRPr sz="1265"/>
          </a:p>
          <a:p>
            <a:pPr indent="0" lvl="0" marL="0" rtl="0" algn="l">
              <a:lnSpc>
                <a:spcPct val="95000"/>
              </a:lnSpc>
              <a:spcBef>
                <a:spcPts val="1200"/>
              </a:spcBef>
              <a:spcAft>
                <a:spcPts val="1200"/>
              </a:spcAft>
              <a:buSzPts val="1018"/>
              <a:buNone/>
            </a:pPr>
            <a:r>
              <a:rPr lang="es" sz="1265"/>
              <a:t>El resultado final de esta etapa fue la aplicación completa con una considerable mejora en la experiencia de usuario al permitir la navegación entre los distintos modos de juego sin necesidad de cerrar el juego constantemente.</a:t>
            </a:r>
            <a:endParaRPr sz="1265"/>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8"/>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Fase 6 (II)</a:t>
            </a:r>
            <a:endParaRPr/>
          </a:p>
        </p:txBody>
      </p:sp>
      <p:sp>
        <p:nvSpPr>
          <p:cNvPr id="241" name="Google Shape;241;p38"/>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42" name="Google Shape;242;p38"/>
          <p:cNvPicPr preferRelativeResize="0"/>
          <p:nvPr/>
        </p:nvPicPr>
        <p:blipFill rotWithShape="1">
          <a:blip r:embed="rId3">
            <a:alphaModFix/>
          </a:blip>
          <a:srcRect b="8347" l="0" r="0" t="8347"/>
          <a:stretch/>
        </p:blipFill>
        <p:spPr>
          <a:xfrm>
            <a:off x="1120375" y="1171600"/>
            <a:ext cx="3106451" cy="1456174"/>
          </a:xfrm>
          <a:prstGeom prst="rect">
            <a:avLst/>
          </a:prstGeom>
          <a:noFill/>
          <a:ln>
            <a:noFill/>
          </a:ln>
        </p:spPr>
      </p:pic>
      <p:pic>
        <p:nvPicPr>
          <p:cNvPr id="243" name="Google Shape;243;p38"/>
          <p:cNvPicPr preferRelativeResize="0"/>
          <p:nvPr/>
        </p:nvPicPr>
        <p:blipFill rotWithShape="1">
          <a:blip r:embed="rId4">
            <a:alphaModFix/>
          </a:blip>
          <a:srcRect b="2981" l="0" r="0" t="2981"/>
          <a:stretch/>
        </p:blipFill>
        <p:spPr>
          <a:xfrm>
            <a:off x="4949975" y="1171600"/>
            <a:ext cx="3199148" cy="1456175"/>
          </a:xfrm>
          <a:prstGeom prst="rect">
            <a:avLst/>
          </a:prstGeom>
          <a:noFill/>
          <a:ln>
            <a:noFill/>
          </a:ln>
        </p:spPr>
      </p:pic>
      <p:pic>
        <p:nvPicPr>
          <p:cNvPr id="244" name="Google Shape;244;p38"/>
          <p:cNvPicPr preferRelativeResize="0"/>
          <p:nvPr/>
        </p:nvPicPr>
        <p:blipFill rotWithShape="1">
          <a:blip r:embed="rId5">
            <a:alphaModFix/>
          </a:blip>
          <a:srcRect b="3262" l="0" r="0" t="3262"/>
          <a:stretch/>
        </p:blipFill>
        <p:spPr>
          <a:xfrm>
            <a:off x="1120375" y="3045350"/>
            <a:ext cx="3106453" cy="1405551"/>
          </a:xfrm>
          <a:prstGeom prst="rect">
            <a:avLst/>
          </a:prstGeom>
          <a:noFill/>
          <a:ln>
            <a:noFill/>
          </a:ln>
        </p:spPr>
      </p:pic>
      <p:pic>
        <p:nvPicPr>
          <p:cNvPr id="245" name="Google Shape;245;p38"/>
          <p:cNvPicPr preferRelativeResize="0"/>
          <p:nvPr/>
        </p:nvPicPr>
        <p:blipFill rotWithShape="1">
          <a:blip r:embed="rId6">
            <a:alphaModFix/>
          </a:blip>
          <a:srcRect b="4702" l="0" r="0" t="4693"/>
          <a:stretch/>
        </p:blipFill>
        <p:spPr>
          <a:xfrm>
            <a:off x="4949975" y="3045350"/>
            <a:ext cx="3199152" cy="1405549"/>
          </a:xfrm>
          <a:prstGeom prst="rect">
            <a:avLst/>
          </a:prstGeom>
          <a:noFill/>
          <a:ln>
            <a:noFill/>
          </a:ln>
        </p:spPr>
      </p:pic>
      <p:sp>
        <p:nvSpPr>
          <p:cNvPr id="246" name="Google Shape;246;p38"/>
          <p:cNvSpPr txBox="1"/>
          <p:nvPr/>
        </p:nvSpPr>
        <p:spPr>
          <a:xfrm>
            <a:off x="1140725" y="2637950"/>
            <a:ext cx="30861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1500">
                <a:solidFill>
                  <a:schemeClr val="dk1"/>
                </a:solidFill>
                <a:latin typeface="Old Standard TT"/>
                <a:ea typeface="Old Standard TT"/>
                <a:cs typeface="Old Standard TT"/>
                <a:sym typeface="Old Standard TT"/>
              </a:rPr>
              <a:t>MENÚ PRINCIPAL</a:t>
            </a:r>
            <a:endParaRPr b="1" sz="1500">
              <a:solidFill>
                <a:schemeClr val="dk1"/>
              </a:solidFill>
              <a:latin typeface="Old Standard TT"/>
              <a:ea typeface="Old Standard TT"/>
              <a:cs typeface="Old Standard TT"/>
              <a:sym typeface="Old Standard TT"/>
            </a:endParaRPr>
          </a:p>
        </p:txBody>
      </p:sp>
      <p:sp>
        <p:nvSpPr>
          <p:cNvPr id="247" name="Google Shape;247;p38"/>
          <p:cNvSpPr txBox="1"/>
          <p:nvPr/>
        </p:nvSpPr>
        <p:spPr>
          <a:xfrm>
            <a:off x="4980550" y="2627775"/>
            <a:ext cx="31065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1500">
                <a:solidFill>
                  <a:schemeClr val="dk1"/>
                </a:solidFill>
                <a:latin typeface="Old Standard TT"/>
                <a:ea typeface="Old Standard TT"/>
                <a:cs typeface="Old Standard TT"/>
                <a:sym typeface="Old Standard TT"/>
              </a:rPr>
              <a:t>MENÚ SECUNDARIO</a:t>
            </a:r>
            <a:endParaRPr b="1" sz="1500">
              <a:solidFill>
                <a:schemeClr val="dk1"/>
              </a:solidFill>
              <a:latin typeface="Old Standard TT"/>
              <a:ea typeface="Old Standard TT"/>
              <a:cs typeface="Old Standard TT"/>
              <a:sym typeface="Old Standard TT"/>
            </a:endParaRPr>
          </a:p>
        </p:txBody>
      </p:sp>
      <p:sp>
        <p:nvSpPr>
          <p:cNvPr id="248" name="Google Shape;248;p38"/>
          <p:cNvSpPr txBox="1"/>
          <p:nvPr/>
        </p:nvSpPr>
        <p:spPr>
          <a:xfrm>
            <a:off x="1140725" y="4450900"/>
            <a:ext cx="30861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1500">
                <a:solidFill>
                  <a:schemeClr val="dk1"/>
                </a:solidFill>
                <a:latin typeface="Old Standard TT"/>
                <a:ea typeface="Old Standard TT"/>
                <a:cs typeface="Old Standard TT"/>
                <a:sym typeface="Old Standard TT"/>
              </a:rPr>
              <a:t>MENÚ DE ELECCIÓN</a:t>
            </a:r>
            <a:endParaRPr b="1" sz="1500">
              <a:solidFill>
                <a:schemeClr val="dk1"/>
              </a:solidFill>
              <a:latin typeface="Old Standard TT"/>
              <a:ea typeface="Old Standard TT"/>
              <a:cs typeface="Old Standard TT"/>
              <a:sym typeface="Old Standard TT"/>
            </a:endParaRPr>
          </a:p>
        </p:txBody>
      </p:sp>
      <p:sp>
        <p:nvSpPr>
          <p:cNvPr id="249" name="Google Shape;249;p38"/>
          <p:cNvSpPr txBox="1"/>
          <p:nvPr/>
        </p:nvSpPr>
        <p:spPr>
          <a:xfrm>
            <a:off x="4980550" y="4450900"/>
            <a:ext cx="31992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1500">
                <a:solidFill>
                  <a:schemeClr val="dk1"/>
                </a:solidFill>
                <a:latin typeface="Old Standard TT"/>
                <a:ea typeface="Old Standard TT"/>
                <a:cs typeface="Old Standard TT"/>
                <a:sym typeface="Old Standard TT"/>
              </a:rPr>
              <a:t>MENÚ DE FIN DE JUEGO</a:t>
            </a:r>
            <a:endParaRPr b="1" sz="1500">
              <a:solidFill>
                <a:schemeClr val="dk1"/>
              </a:solidFill>
              <a:latin typeface="Old Standard TT"/>
              <a:ea typeface="Old Standard TT"/>
              <a:cs typeface="Old Standard TT"/>
              <a:sym typeface="Old Standard T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9"/>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Fase 6 (III)</a:t>
            </a:r>
            <a:endParaRPr/>
          </a:p>
        </p:txBody>
      </p:sp>
      <p:sp>
        <p:nvSpPr>
          <p:cNvPr id="255" name="Google Shape;255;p39"/>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s"/>
              <a:t>Principales dificultades - Creación de la animación de los botones, obtención del valor pulsado por el usuario para realizar la redirección y obtención del parámetro que llega en la URL.</a:t>
            </a:r>
            <a:endParaRPr/>
          </a:p>
          <a:p>
            <a:pPr indent="-342900" lvl="0" marL="457200" rtl="0" algn="l">
              <a:spcBef>
                <a:spcPts val="0"/>
              </a:spcBef>
              <a:spcAft>
                <a:spcPts val="0"/>
              </a:spcAft>
              <a:buSzPts val="1800"/>
              <a:buChar char="●"/>
            </a:pPr>
            <a:r>
              <a:rPr lang="es"/>
              <a:t>Objetivos conseguidos - Generación de diferentes tipos de entornos o fondos con la ayuda del inspector visual de A-Frame y redirección entre diferentes pantallas a través de A-Frame.</a:t>
            </a:r>
            <a:endParaRPr/>
          </a:p>
          <a:p>
            <a:pPr indent="-342900" lvl="0" marL="457200" rtl="0" algn="l">
              <a:spcBef>
                <a:spcPts val="0"/>
              </a:spcBef>
              <a:spcAft>
                <a:spcPts val="0"/>
              </a:spcAft>
              <a:buSzPts val="1800"/>
              <a:buChar char="●"/>
            </a:pPr>
            <a:r>
              <a:rPr lang="es"/>
              <a:t>Nuevos componentes - boton y botonback</a:t>
            </a:r>
            <a:endParaRPr/>
          </a:p>
          <a:p>
            <a:pPr indent="-342900" lvl="0" marL="457200" rtl="0" algn="l">
              <a:spcBef>
                <a:spcPts val="0"/>
              </a:spcBef>
              <a:spcAft>
                <a:spcPts val="0"/>
              </a:spcAft>
              <a:buSzPts val="1800"/>
              <a:buChar char="●"/>
            </a:pPr>
            <a:r>
              <a:rPr lang="es"/>
              <a:t>Demo de la aplicación - </a:t>
            </a:r>
            <a:r>
              <a:rPr lang="es" u="sng">
                <a:solidFill>
                  <a:schemeClr val="hlink"/>
                </a:solidFill>
                <a:hlinkClick r:id="rId3"/>
              </a:rPr>
              <a:t>Inicio de la aplicación completa</a:t>
            </a:r>
            <a:r>
              <a:rPr lang="es"/>
              <a: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40"/>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Fase 7</a:t>
            </a:r>
            <a:endParaRPr/>
          </a:p>
        </p:txBody>
      </p:sp>
      <p:sp>
        <p:nvSpPr>
          <p:cNvPr id="261" name="Google Shape;261;p40"/>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200"/>
              <a:t>Esta etapa del desarrollo se destinó a mejorar la experiencia de usuario mediante la adición de elementos audiovisuales que dotan a la aplicación de una apariencia típica de videojuego.</a:t>
            </a:r>
            <a:endParaRPr sz="1200"/>
          </a:p>
          <a:p>
            <a:pPr indent="0" lvl="0" marL="0" rtl="0" algn="l">
              <a:spcBef>
                <a:spcPts val="1200"/>
              </a:spcBef>
              <a:spcAft>
                <a:spcPts val="0"/>
              </a:spcAft>
              <a:buNone/>
            </a:pPr>
            <a:r>
              <a:rPr lang="es" sz="1200"/>
              <a:t>Se introdujo un logo para la aplicación, así como sonidos dinámicos tanto en los menús como en los distintos modos de juego. Estos sonidos se activan mediante la interacción del usuario con determinados componentes de la escena, por ejemplo cuando el usuario hace click sobre un botón o cuando una pieza cae sobre el tablero.</a:t>
            </a:r>
            <a:endParaRPr sz="1200"/>
          </a:p>
          <a:p>
            <a:pPr indent="0" lvl="0" marL="0" rtl="0" algn="l">
              <a:spcBef>
                <a:spcPts val="1200"/>
              </a:spcBef>
              <a:spcAft>
                <a:spcPts val="1200"/>
              </a:spcAft>
              <a:buNone/>
            </a:pPr>
            <a:r>
              <a:rPr lang="es" sz="1200"/>
              <a:t>El resultado final de la etapa es la aplicación final, un videojuego completo capaz de ser desplegado en un entorno de escritorio o uno de realidad virtual.</a:t>
            </a:r>
            <a:endParaRPr sz="12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41"/>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Fase 7 (II)</a:t>
            </a:r>
            <a:endParaRPr/>
          </a:p>
        </p:txBody>
      </p:sp>
      <p:sp>
        <p:nvSpPr>
          <p:cNvPr id="267" name="Google Shape;267;p41"/>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s"/>
              <a:t>Principales dificultades - Incorporación de los sonidos a la escena, activación y desactivación de los mismos mediante el manejo de eventos y despliegue en un servidor externo.</a:t>
            </a:r>
            <a:endParaRPr/>
          </a:p>
          <a:p>
            <a:pPr indent="-342900" lvl="0" marL="457200" rtl="0" algn="l">
              <a:spcBef>
                <a:spcPts val="0"/>
              </a:spcBef>
              <a:spcAft>
                <a:spcPts val="0"/>
              </a:spcAft>
              <a:buSzPts val="1800"/>
              <a:buChar char="●"/>
            </a:pPr>
            <a:r>
              <a:rPr lang="es"/>
              <a:t>Objetivos conseguidos - Manejo de los nuevos elementos de A-Frame que permiten la adición de material audiovisual y conocimiento sobre la herramienta llamada Visual Studio Code.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PRINCIPALES TECNOLOGÍAS EMPLEADAS</a:t>
            </a:r>
            <a:endParaRPr/>
          </a:p>
        </p:txBody>
      </p:sp>
      <p:sp>
        <p:nvSpPr>
          <p:cNvPr id="72" name="Google Shape;72;p15"/>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73" name="Google Shape;73;p15"/>
          <p:cNvPicPr preferRelativeResize="0"/>
          <p:nvPr/>
        </p:nvPicPr>
        <p:blipFill>
          <a:blip r:embed="rId3">
            <a:alphaModFix/>
          </a:blip>
          <a:stretch>
            <a:fillRect/>
          </a:stretch>
        </p:blipFill>
        <p:spPr>
          <a:xfrm>
            <a:off x="455175" y="1308650"/>
            <a:ext cx="1456576" cy="1263100"/>
          </a:xfrm>
          <a:prstGeom prst="rect">
            <a:avLst/>
          </a:prstGeom>
          <a:noFill/>
          <a:ln>
            <a:noFill/>
          </a:ln>
        </p:spPr>
      </p:pic>
      <p:pic>
        <p:nvPicPr>
          <p:cNvPr id="74" name="Google Shape;74;p15"/>
          <p:cNvPicPr preferRelativeResize="0"/>
          <p:nvPr/>
        </p:nvPicPr>
        <p:blipFill>
          <a:blip r:embed="rId4">
            <a:alphaModFix/>
          </a:blip>
          <a:stretch>
            <a:fillRect/>
          </a:stretch>
        </p:blipFill>
        <p:spPr>
          <a:xfrm>
            <a:off x="2116550" y="1268325"/>
            <a:ext cx="1172100" cy="1263101"/>
          </a:xfrm>
          <a:prstGeom prst="rect">
            <a:avLst/>
          </a:prstGeom>
          <a:noFill/>
          <a:ln>
            <a:noFill/>
          </a:ln>
        </p:spPr>
      </p:pic>
      <p:pic>
        <p:nvPicPr>
          <p:cNvPr id="75" name="Google Shape;75;p15"/>
          <p:cNvPicPr preferRelativeResize="0"/>
          <p:nvPr/>
        </p:nvPicPr>
        <p:blipFill>
          <a:blip r:embed="rId5">
            <a:alphaModFix/>
          </a:blip>
          <a:stretch>
            <a:fillRect/>
          </a:stretch>
        </p:blipFill>
        <p:spPr>
          <a:xfrm>
            <a:off x="3698375" y="1268325"/>
            <a:ext cx="1308575" cy="1263100"/>
          </a:xfrm>
          <a:prstGeom prst="rect">
            <a:avLst/>
          </a:prstGeom>
          <a:noFill/>
          <a:ln>
            <a:noFill/>
          </a:ln>
        </p:spPr>
      </p:pic>
      <p:pic>
        <p:nvPicPr>
          <p:cNvPr id="76" name="Google Shape;76;p15"/>
          <p:cNvPicPr preferRelativeResize="0"/>
          <p:nvPr/>
        </p:nvPicPr>
        <p:blipFill>
          <a:blip r:embed="rId6">
            <a:alphaModFix/>
          </a:blip>
          <a:stretch>
            <a:fillRect/>
          </a:stretch>
        </p:blipFill>
        <p:spPr>
          <a:xfrm>
            <a:off x="5507650" y="1268325"/>
            <a:ext cx="1456574" cy="1263099"/>
          </a:xfrm>
          <a:prstGeom prst="rect">
            <a:avLst/>
          </a:prstGeom>
          <a:noFill/>
          <a:ln>
            <a:noFill/>
          </a:ln>
        </p:spPr>
      </p:pic>
      <p:pic>
        <p:nvPicPr>
          <p:cNvPr id="77" name="Google Shape;77;p15"/>
          <p:cNvPicPr preferRelativeResize="0"/>
          <p:nvPr/>
        </p:nvPicPr>
        <p:blipFill>
          <a:blip r:embed="rId7">
            <a:alphaModFix/>
          </a:blip>
          <a:stretch>
            <a:fillRect/>
          </a:stretch>
        </p:blipFill>
        <p:spPr>
          <a:xfrm>
            <a:off x="7250300" y="1268325"/>
            <a:ext cx="1375300" cy="1303425"/>
          </a:xfrm>
          <a:prstGeom prst="rect">
            <a:avLst/>
          </a:prstGeom>
          <a:noFill/>
          <a:ln>
            <a:noFill/>
          </a:ln>
        </p:spPr>
      </p:pic>
      <p:pic>
        <p:nvPicPr>
          <p:cNvPr id="78" name="Google Shape;78;p15"/>
          <p:cNvPicPr preferRelativeResize="0"/>
          <p:nvPr/>
        </p:nvPicPr>
        <p:blipFill>
          <a:blip r:embed="rId8">
            <a:alphaModFix/>
          </a:blip>
          <a:stretch>
            <a:fillRect/>
          </a:stretch>
        </p:blipFill>
        <p:spPr>
          <a:xfrm>
            <a:off x="311700" y="2935900"/>
            <a:ext cx="1600050" cy="1263100"/>
          </a:xfrm>
          <a:prstGeom prst="rect">
            <a:avLst/>
          </a:prstGeom>
          <a:noFill/>
          <a:ln>
            <a:noFill/>
          </a:ln>
        </p:spPr>
      </p:pic>
      <p:pic>
        <p:nvPicPr>
          <p:cNvPr id="79" name="Google Shape;79;p15"/>
          <p:cNvPicPr preferRelativeResize="0"/>
          <p:nvPr/>
        </p:nvPicPr>
        <p:blipFill>
          <a:blip r:embed="rId9">
            <a:alphaModFix/>
          </a:blip>
          <a:stretch>
            <a:fillRect/>
          </a:stretch>
        </p:blipFill>
        <p:spPr>
          <a:xfrm>
            <a:off x="2116550" y="2935900"/>
            <a:ext cx="1172100" cy="1263100"/>
          </a:xfrm>
          <a:prstGeom prst="rect">
            <a:avLst/>
          </a:prstGeom>
          <a:noFill/>
          <a:ln>
            <a:noFill/>
          </a:ln>
        </p:spPr>
      </p:pic>
      <p:pic>
        <p:nvPicPr>
          <p:cNvPr id="80" name="Google Shape;80;p15"/>
          <p:cNvPicPr preferRelativeResize="0"/>
          <p:nvPr/>
        </p:nvPicPr>
        <p:blipFill>
          <a:blip r:embed="rId10">
            <a:alphaModFix/>
          </a:blip>
          <a:stretch>
            <a:fillRect/>
          </a:stretch>
        </p:blipFill>
        <p:spPr>
          <a:xfrm>
            <a:off x="3698375" y="2935900"/>
            <a:ext cx="1308575" cy="1263099"/>
          </a:xfrm>
          <a:prstGeom prst="rect">
            <a:avLst/>
          </a:prstGeom>
          <a:noFill/>
          <a:ln>
            <a:noFill/>
          </a:ln>
        </p:spPr>
      </p:pic>
      <p:pic>
        <p:nvPicPr>
          <p:cNvPr id="81" name="Google Shape;81;p15"/>
          <p:cNvPicPr preferRelativeResize="0"/>
          <p:nvPr/>
        </p:nvPicPr>
        <p:blipFill>
          <a:blip r:embed="rId11">
            <a:alphaModFix/>
          </a:blip>
          <a:stretch>
            <a:fillRect/>
          </a:stretch>
        </p:blipFill>
        <p:spPr>
          <a:xfrm>
            <a:off x="5507650" y="2935900"/>
            <a:ext cx="1547602" cy="1303424"/>
          </a:xfrm>
          <a:prstGeom prst="rect">
            <a:avLst/>
          </a:prstGeom>
          <a:noFill/>
          <a:ln>
            <a:noFill/>
          </a:ln>
        </p:spPr>
      </p:pic>
      <p:pic>
        <p:nvPicPr>
          <p:cNvPr id="82" name="Google Shape;82;p15"/>
          <p:cNvPicPr preferRelativeResize="0"/>
          <p:nvPr/>
        </p:nvPicPr>
        <p:blipFill>
          <a:blip r:embed="rId12">
            <a:alphaModFix/>
          </a:blip>
          <a:stretch>
            <a:fillRect/>
          </a:stretch>
        </p:blipFill>
        <p:spPr>
          <a:xfrm>
            <a:off x="7357425" y="2956050"/>
            <a:ext cx="1375299" cy="126312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42"/>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Conclusiones</a:t>
            </a:r>
            <a:endParaRPr/>
          </a:p>
        </p:txBody>
      </p:sp>
      <p:sp>
        <p:nvSpPr>
          <p:cNvPr id="273" name="Google Shape;273;p42"/>
          <p:cNvSpPr txBox="1"/>
          <p:nvPr>
            <p:ph idx="1" type="body"/>
          </p:nvPr>
        </p:nvSpPr>
        <p:spPr>
          <a:xfrm>
            <a:off x="311700" y="1171600"/>
            <a:ext cx="8520600" cy="33972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s"/>
              <a:t>Las nuevas tecnologías están cada vez más presentes en las aplicaciones actuales, especialmente en el mundo de los videojuegos. Aunque todavía existen muchas características que todavía no se han explorado, la realidad virtual tiene el potencial necesario para hacerse un hueco en este mercado y cambiar la forma en la que hoy en día se desarrollan la mayoría de videojuegos. </a:t>
            </a:r>
            <a:endParaRPr/>
          </a:p>
          <a:p>
            <a:pPr indent="0" lvl="0" marL="0" rtl="0" algn="l">
              <a:spcBef>
                <a:spcPts val="1200"/>
              </a:spcBef>
              <a:spcAft>
                <a:spcPts val="0"/>
              </a:spcAft>
              <a:buNone/>
            </a:pPr>
            <a:r>
              <a:rPr lang="es"/>
              <a:t>Los videojuegos de tipo arcade se han visto relegados últimamente por los de nueva generación, sin embargo su adaptación a la realidad virtual podría suponer una revitalización para que estos juegos vuelvan a posicionarse en primer plano.</a:t>
            </a:r>
            <a:endParaRPr/>
          </a:p>
          <a:p>
            <a:pPr indent="0" lvl="0" marL="0" rtl="0" algn="l">
              <a:spcBef>
                <a:spcPts val="1200"/>
              </a:spcBef>
              <a:spcAft>
                <a:spcPts val="1200"/>
              </a:spcAft>
              <a:buNone/>
            </a:pPr>
            <a:r>
              <a:rPr lang="es"/>
              <a:t>Por ello se deberían seguir invirtiendo recursos con el fin de desarrollar aplicaciones inimaginables en el pasado y cambiar el paradigma de los videojuegos hacia uno nuevo en el que la interacción del usuario con su propio entorno sea tan importante como la interacción con el propio videojuego.</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43"/>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Material relacionado</a:t>
            </a:r>
            <a:endParaRPr/>
          </a:p>
        </p:txBody>
      </p:sp>
      <p:sp>
        <p:nvSpPr>
          <p:cNvPr id="279" name="Google Shape;279;p43"/>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s" u="sng">
                <a:solidFill>
                  <a:schemeClr val="hlink"/>
                </a:solidFill>
                <a:hlinkClick r:id="rId3"/>
              </a:rPr>
              <a:t>Página web de la aplicación</a:t>
            </a:r>
            <a:endParaRPr/>
          </a:p>
          <a:p>
            <a:pPr indent="-342900" lvl="0" marL="457200" rtl="0" algn="l">
              <a:spcBef>
                <a:spcPts val="0"/>
              </a:spcBef>
              <a:spcAft>
                <a:spcPts val="0"/>
              </a:spcAft>
              <a:buSzPts val="1800"/>
              <a:buChar char="●"/>
            </a:pPr>
            <a:r>
              <a:rPr lang="es" u="sng">
                <a:solidFill>
                  <a:schemeClr val="hlink"/>
                </a:solidFill>
                <a:hlinkClick r:id="rId4"/>
              </a:rPr>
              <a:t>Aplicación completa</a:t>
            </a:r>
            <a:endParaRPr/>
          </a:p>
          <a:p>
            <a:pPr indent="-342900" lvl="0" marL="457200" rtl="0" algn="l">
              <a:spcBef>
                <a:spcPts val="0"/>
              </a:spcBef>
              <a:spcAft>
                <a:spcPts val="0"/>
              </a:spcAft>
              <a:buSzPts val="1800"/>
              <a:buChar char="●"/>
            </a:pPr>
            <a:r>
              <a:rPr lang="es" u="sng">
                <a:solidFill>
                  <a:schemeClr val="hlink"/>
                </a:solidFill>
                <a:hlinkClick r:id="rId5"/>
              </a:rPr>
              <a:t>Memoria completa</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6"/>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FUNCIONAMIENTO BÁSICO DE A-FRAME</a:t>
            </a:r>
            <a:endParaRPr/>
          </a:p>
        </p:txBody>
      </p:sp>
      <p:sp>
        <p:nvSpPr>
          <p:cNvPr id="88" name="Google Shape;88;p16"/>
          <p:cNvSpPr txBox="1"/>
          <p:nvPr>
            <p:ph idx="1" type="body"/>
          </p:nvPr>
        </p:nvSpPr>
        <p:spPr>
          <a:xfrm>
            <a:off x="311700" y="1171600"/>
            <a:ext cx="8520600" cy="33972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0"/>
              </a:spcAft>
              <a:buNone/>
            </a:pPr>
            <a:r>
              <a:rPr lang="es"/>
              <a:t>A-Frame es un framework de código abierto basado en entidades y componentes que poseen unas determinadas propiedades que rigen el comportamiento de cada uno de ellos. </a:t>
            </a:r>
            <a:endParaRPr/>
          </a:p>
          <a:p>
            <a:pPr indent="0" lvl="0" marL="0" rtl="0" algn="l">
              <a:spcBef>
                <a:spcPts val="1200"/>
              </a:spcBef>
              <a:spcAft>
                <a:spcPts val="0"/>
              </a:spcAft>
              <a:buNone/>
            </a:pPr>
            <a:r>
              <a:rPr lang="es"/>
              <a:t>Para crear un nuevo componente en A-Frame es necesario seguir una serie de pasos:</a:t>
            </a:r>
            <a:endParaRPr/>
          </a:p>
          <a:p>
            <a:pPr indent="-304165" lvl="0" marL="457200" rtl="0" algn="l">
              <a:spcBef>
                <a:spcPts val="1200"/>
              </a:spcBef>
              <a:spcAft>
                <a:spcPts val="0"/>
              </a:spcAft>
              <a:buSzPct val="100000"/>
              <a:buChar char="●"/>
            </a:pPr>
            <a:r>
              <a:rPr lang="es" sz="1400"/>
              <a:t>En primer lugar se declara un elemento en el código HTML.</a:t>
            </a:r>
            <a:endParaRPr sz="1400"/>
          </a:p>
          <a:p>
            <a:pPr indent="-304165" lvl="0" marL="457200" rtl="0" algn="l">
              <a:spcBef>
                <a:spcPts val="0"/>
              </a:spcBef>
              <a:spcAft>
                <a:spcPts val="0"/>
              </a:spcAft>
              <a:buSzPct val="100000"/>
              <a:buChar char="●"/>
            </a:pPr>
            <a:r>
              <a:rPr lang="es" sz="1400"/>
              <a:t>En segundo lugar se le asigna a ese elemento una propiedad desconocida para el lenguaje HTML y que concuerda con la función que va a desarrollar ese componente.</a:t>
            </a:r>
            <a:endParaRPr sz="1400"/>
          </a:p>
          <a:p>
            <a:pPr indent="-304165" lvl="0" marL="457200" rtl="0" algn="l">
              <a:spcBef>
                <a:spcPts val="0"/>
              </a:spcBef>
              <a:spcAft>
                <a:spcPts val="0"/>
              </a:spcAft>
              <a:buSzPct val="100000"/>
              <a:buChar char="●"/>
            </a:pPr>
            <a:r>
              <a:rPr lang="es" sz="1400"/>
              <a:t>Después se registra el componente en el código JavaScript dándole el mismo nombre de la propiedad que le fue asignada.</a:t>
            </a:r>
            <a:endParaRPr sz="1400"/>
          </a:p>
          <a:p>
            <a:pPr indent="-304165" lvl="0" marL="457200" rtl="0" algn="l">
              <a:spcBef>
                <a:spcPts val="0"/>
              </a:spcBef>
              <a:spcAft>
                <a:spcPts val="0"/>
              </a:spcAft>
              <a:buSzPct val="100000"/>
              <a:buChar char="●"/>
            </a:pPr>
            <a:r>
              <a:rPr lang="es" sz="1400"/>
              <a:t>Más tarde se definen las funciones de ese componente. Cada componente posee una función llamada init, que sirve para establecer sus propiedades iniciales, y una función update o tick, en caso de tratarse de un componente dinámico, que sirve para establecer toda su funcionalidad dinámica.</a:t>
            </a:r>
            <a:endParaRPr sz="1400"/>
          </a:p>
          <a:p>
            <a:pPr indent="-304165" lvl="0" marL="457200" rtl="0" algn="l">
              <a:spcBef>
                <a:spcPts val="0"/>
              </a:spcBef>
              <a:spcAft>
                <a:spcPts val="0"/>
              </a:spcAft>
              <a:buSzPct val="100000"/>
              <a:buChar char="●"/>
            </a:pPr>
            <a:r>
              <a:rPr lang="es" sz="1400"/>
              <a:t>Por último se define, si fuera necesario, un manejador de eventos dentro de la función tick o update que se encarga de alterar las propiedades del componente en caso de que ese evento llegara a producirse.</a:t>
            </a:r>
            <a:endParaRPr sz="1400"/>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s"/>
              <a:t>FUNCIONAMIENTO BÁSICO DE A-FRAME (II)</a:t>
            </a:r>
            <a:endParaRPr/>
          </a:p>
          <a:p>
            <a:pPr indent="0" lvl="0" marL="0" rtl="0" algn="l">
              <a:spcBef>
                <a:spcPts val="0"/>
              </a:spcBef>
              <a:spcAft>
                <a:spcPts val="0"/>
              </a:spcAft>
              <a:buNone/>
            </a:pPr>
            <a:r>
              <a:t/>
            </a:r>
            <a:endParaRPr/>
          </a:p>
        </p:txBody>
      </p:sp>
      <p:sp>
        <p:nvSpPr>
          <p:cNvPr id="94" name="Google Shape;94;p17"/>
          <p:cNvSpPr txBox="1"/>
          <p:nvPr>
            <p:ph idx="1" type="body"/>
          </p:nvPr>
        </p:nvSpPr>
        <p:spPr>
          <a:xfrm>
            <a:off x="311700" y="1171600"/>
            <a:ext cx="8520600" cy="33972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Char char="●"/>
            </a:pPr>
            <a:r>
              <a:rPr lang="es"/>
              <a:t>DECLARACIÓN:</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s"/>
              <a:t>	</a:t>
            </a:r>
            <a:endParaRPr/>
          </a:p>
          <a:p>
            <a:pPr indent="0" lvl="0" marL="0" rtl="0" algn="l">
              <a:spcBef>
                <a:spcPts val="1200"/>
              </a:spcBef>
              <a:spcAft>
                <a:spcPts val="0"/>
              </a:spcAft>
              <a:buNone/>
            </a:pPr>
            <a:r>
              <a:rPr lang="es"/>
              <a:t>Este es un ejemplo de la declaración de un nuevo componente A-Frame en el código HTML. </a:t>
            </a:r>
            <a:endParaRPr/>
          </a:p>
          <a:p>
            <a:pPr indent="0" lvl="0" marL="0" rtl="0" algn="l">
              <a:spcBef>
                <a:spcPts val="1200"/>
              </a:spcBef>
              <a:spcAft>
                <a:spcPts val="0"/>
              </a:spcAft>
              <a:buNone/>
            </a:pPr>
            <a:r>
              <a:rPr lang="es"/>
              <a:t>Para ello se declara un elemento propio de A-Frame (a-plane en este caso) y se le asigna una propiedad llamada </a:t>
            </a:r>
            <a:r>
              <a:rPr b="1" lang="es"/>
              <a:t>botonback</a:t>
            </a:r>
            <a:r>
              <a:rPr lang="es"/>
              <a:t> que no desempeñará ningún tipo de funcionalidad hasta que no sea registrada en el código JavaScript. Bajo esta nueva propiedad se definen también una serie de características iniciales que tendrá el componente una vez sea registrado.</a:t>
            </a:r>
            <a:endParaRPr/>
          </a:p>
          <a:p>
            <a:pPr indent="0" lvl="0" marL="0" rtl="0" algn="l">
              <a:spcBef>
                <a:spcPts val="1200"/>
              </a:spcBef>
              <a:spcAft>
                <a:spcPts val="1200"/>
              </a:spcAft>
              <a:buNone/>
            </a:pPr>
            <a:r>
              <a:t/>
            </a:r>
            <a:endParaRPr/>
          </a:p>
        </p:txBody>
      </p:sp>
      <p:pic>
        <p:nvPicPr>
          <p:cNvPr id="95" name="Google Shape;95;p17"/>
          <p:cNvPicPr preferRelativeResize="0"/>
          <p:nvPr/>
        </p:nvPicPr>
        <p:blipFill>
          <a:blip r:embed="rId3">
            <a:alphaModFix/>
          </a:blip>
          <a:stretch>
            <a:fillRect/>
          </a:stretch>
        </p:blipFill>
        <p:spPr>
          <a:xfrm>
            <a:off x="864825" y="1729175"/>
            <a:ext cx="7738025" cy="296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8"/>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s"/>
              <a:t>FUNCIONAMIENTO BÁSICO DE A-FRAME (III)</a:t>
            </a:r>
            <a:endParaRPr/>
          </a:p>
          <a:p>
            <a:pPr indent="0" lvl="0" marL="0" rtl="0" algn="l">
              <a:spcBef>
                <a:spcPts val="0"/>
              </a:spcBef>
              <a:spcAft>
                <a:spcPts val="0"/>
              </a:spcAft>
              <a:buNone/>
            </a:pPr>
            <a:r>
              <a:t/>
            </a:r>
            <a:endParaRPr/>
          </a:p>
        </p:txBody>
      </p:sp>
      <p:sp>
        <p:nvSpPr>
          <p:cNvPr id="101" name="Google Shape;101;p18"/>
          <p:cNvSpPr txBox="1"/>
          <p:nvPr>
            <p:ph idx="1" type="body"/>
          </p:nvPr>
        </p:nvSpPr>
        <p:spPr>
          <a:xfrm>
            <a:off x="311700" y="1171600"/>
            <a:ext cx="8520600" cy="3397200"/>
          </a:xfrm>
          <a:prstGeom prst="rect">
            <a:avLst/>
          </a:prstGeom>
        </p:spPr>
        <p:txBody>
          <a:bodyPr anchorCtr="0" anchor="t" bIns="91425" lIns="91425" spcFirstLastPara="1" rIns="91425" wrap="square" tIns="91425">
            <a:normAutofit fontScale="85000" lnSpcReduction="20000"/>
          </a:bodyPr>
          <a:lstStyle/>
          <a:p>
            <a:pPr indent="-325755" lvl="0" marL="457200" rtl="0" algn="l">
              <a:spcBef>
                <a:spcPts val="0"/>
              </a:spcBef>
              <a:spcAft>
                <a:spcPts val="0"/>
              </a:spcAft>
              <a:buSzPct val="100000"/>
              <a:buChar char="●"/>
            </a:pPr>
            <a:r>
              <a:rPr lang="es"/>
              <a:t>REGISTRO:</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s"/>
              <a:t>Para registrar el componente es necesario declarar una estructura similar a esta en el código JavaScript asociada a la propiedad que se definió anteriormente. Mediante la estructura llamada </a:t>
            </a:r>
            <a:r>
              <a:rPr i="1" lang="es"/>
              <a:t>schema</a:t>
            </a:r>
            <a:r>
              <a:rPr lang="es"/>
              <a:t> se recogen todas las características que fueron asociadas a dicha propiedad y que luego serán utilizadas.</a:t>
            </a:r>
            <a:endParaRPr/>
          </a:p>
          <a:p>
            <a:pPr indent="0" lvl="0" marL="457200" rtl="0" algn="l">
              <a:spcBef>
                <a:spcPts val="1200"/>
              </a:spcBef>
              <a:spcAft>
                <a:spcPts val="1200"/>
              </a:spcAft>
              <a:buNone/>
            </a:pPr>
            <a:r>
              <a:t/>
            </a:r>
            <a:endParaRPr/>
          </a:p>
        </p:txBody>
      </p:sp>
      <p:pic>
        <p:nvPicPr>
          <p:cNvPr id="102" name="Google Shape;102;p18"/>
          <p:cNvPicPr preferRelativeResize="0"/>
          <p:nvPr/>
        </p:nvPicPr>
        <p:blipFill>
          <a:blip r:embed="rId3">
            <a:alphaModFix/>
          </a:blip>
          <a:stretch>
            <a:fillRect/>
          </a:stretch>
        </p:blipFill>
        <p:spPr>
          <a:xfrm>
            <a:off x="2857500" y="1058225"/>
            <a:ext cx="3429000" cy="18207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s"/>
              <a:t>FUNCIONAMIENTO BÁSICO DE A-FRAME (III)</a:t>
            </a:r>
            <a:endParaRPr/>
          </a:p>
          <a:p>
            <a:pPr indent="0" lvl="0" marL="0" rtl="0" algn="l">
              <a:spcBef>
                <a:spcPts val="0"/>
              </a:spcBef>
              <a:spcAft>
                <a:spcPts val="0"/>
              </a:spcAft>
              <a:buNone/>
            </a:pPr>
            <a:r>
              <a:t/>
            </a:r>
            <a:endParaRPr/>
          </a:p>
        </p:txBody>
      </p:sp>
      <p:sp>
        <p:nvSpPr>
          <p:cNvPr id="108" name="Google Shape;108;p19"/>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s"/>
              <a:t>DECLARACIÓN DE FUNCIONES:</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s"/>
              <a:t>Más tarde se declaran las funciones asociadas a este componente dentro de la misma estructura. Estas funciones pueden ser: </a:t>
            </a:r>
            <a:r>
              <a:rPr i="1" lang="es"/>
              <a:t>init</a:t>
            </a:r>
            <a:r>
              <a:rPr lang="es"/>
              <a:t>, </a:t>
            </a:r>
            <a:r>
              <a:rPr i="1" lang="es"/>
              <a:t>update</a:t>
            </a:r>
            <a:r>
              <a:rPr lang="es"/>
              <a:t> o </a:t>
            </a:r>
            <a:r>
              <a:rPr i="1" lang="es"/>
              <a:t>tick</a:t>
            </a:r>
            <a:r>
              <a:rPr lang="es"/>
              <a:t>.</a:t>
            </a:r>
            <a:endParaRPr/>
          </a:p>
        </p:txBody>
      </p:sp>
      <p:pic>
        <p:nvPicPr>
          <p:cNvPr id="109" name="Google Shape;109;p19"/>
          <p:cNvPicPr preferRelativeResize="0"/>
          <p:nvPr/>
        </p:nvPicPr>
        <p:blipFill>
          <a:blip r:embed="rId3">
            <a:alphaModFix/>
          </a:blip>
          <a:stretch>
            <a:fillRect/>
          </a:stretch>
        </p:blipFill>
        <p:spPr>
          <a:xfrm>
            <a:off x="4947525" y="1239550"/>
            <a:ext cx="3962575" cy="17304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0"/>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s"/>
              <a:t>FUNCIONAMIENTO BÁSICO DE A-FRAME (IV)</a:t>
            </a:r>
            <a:endParaRPr/>
          </a:p>
          <a:p>
            <a:pPr indent="0" lvl="0" marL="0" rtl="0" algn="l">
              <a:spcBef>
                <a:spcPts val="0"/>
              </a:spcBef>
              <a:spcAft>
                <a:spcPts val="0"/>
              </a:spcAft>
              <a:buNone/>
            </a:pPr>
            <a:r>
              <a:t/>
            </a:r>
            <a:endParaRPr/>
          </a:p>
        </p:txBody>
      </p:sp>
      <p:sp>
        <p:nvSpPr>
          <p:cNvPr id="115" name="Google Shape;115;p20"/>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s"/>
              <a:t>IMPLEMENTACIÓN COMPLETA:</a:t>
            </a:r>
            <a:endParaRPr/>
          </a:p>
          <a:p>
            <a:pPr indent="0" lvl="0" marL="0" rtl="0" algn="l">
              <a:spcBef>
                <a:spcPts val="1200"/>
              </a:spcBef>
              <a:spcAft>
                <a:spcPts val="1200"/>
              </a:spcAft>
              <a:buNone/>
            </a:pPr>
            <a:r>
              <a:t/>
            </a:r>
            <a:endParaRPr/>
          </a:p>
        </p:txBody>
      </p:sp>
      <p:pic>
        <p:nvPicPr>
          <p:cNvPr id="116" name="Google Shape;116;p20"/>
          <p:cNvPicPr preferRelativeResize="0"/>
          <p:nvPr/>
        </p:nvPicPr>
        <p:blipFill>
          <a:blip r:embed="rId3">
            <a:alphaModFix/>
          </a:blip>
          <a:stretch>
            <a:fillRect/>
          </a:stretch>
        </p:blipFill>
        <p:spPr>
          <a:xfrm>
            <a:off x="1069675" y="1854825"/>
            <a:ext cx="7077999" cy="27139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1"/>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COMPONENTES PRINCIPALES</a:t>
            </a:r>
            <a:endParaRPr/>
          </a:p>
        </p:txBody>
      </p:sp>
      <p:sp>
        <p:nvSpPr>
          <p:cNvPr id="122" name="Google Shape;122;p21"/>
          <p:cNvSpPr txBox="1"/>
          <p:nvPr>
            <p:ph idx="1" type="body"/>
          </p:nvPr>
        </p:nvSpPr>
        <p:spPr>
          <a:xfrm>
            <a:off x="311700" y="1171600"/>
            <a:ext cx="8520600" cy="33972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0"/>
              </a:spcAft>
              <a:buNone/>
            </a:pPr>
            <a:r>
              <a:rPr lang="es"/>
              <a:t>Durante el desarrollo del proyecto se han diseñado una serie de componentes que se han ido utilizando en los diferentes modos de juego que posee la aplicación y que forman la estructura principal de cualquiera de las pantallas:</a:t>
            </a:r>
            <a:endParaRPr/>
          </a:p>
          <a:p>
            <a:pPr indent="-334327" lvl="0" marL="457200" rtl="0" algn="l">
              <a:spcBef>
                <a:spcPts val="1200"/>
              </a:spcBef>
              <a:spcAft>
                <a:spcPts val="0"/>
              </a:spcAft>
              <a:buSzPct val="100000"/>
              <a:buChar char="●"/>
            </a:pPr>
            <a:r>
              <a:rPr b="1" lang="es"/>
              <a:t>tablero</a:t>
            </a:r>
            <a:r>
              <a:rPr lang="es"/>
              <a:t> - Estructura donde se desarrolla el juego.</a:t>
            </a:r>
            <a:endParaRPr/>
          </a:p>
          <a:p>
            <a:pPr indent="-334327" lvl="0" marL="457200" rtl="0" algn="l">
              <a:spcBef>
                <a:spcPts val="0"/>
              </a:spcBef>
              <a:spcAft>
                <a:spcPts val="0"/>
              </a:spcAft>
              <a:buSzPct val="100000"/>
              <a:buChar char="●"/>
            </a:pPr>
            <a:r>
              <a:rPr b="1" lang="es"/>
              <a:t>mando</a:t>
            </a:r>
            <a:r>
              <a:rPr lang="es"/>
              <a:t> y </a:t>
            </a:r>
            <a:r>
              <a:rPr b="1" lang="es"/>
              <a:t>controller</a:t>
            </a:r>
            <a:r>
              <a:rPr lang="es"/>
              <a:t> - Estructura diseñada para mover las piezas por el tablero.</a:t>
            </a:r>
            <a:endParaRPr/>
          </a:p>
          <a:p>
            <a:pPr indent="-334327" lvl="0" marL="457200" rtl="0" algn="l">
              <a:spcBef>
                <a:spcPts val="0"/>
              </a:spcBef>
              <a:spcAft>
                <a:spcPts val="0"/>
              </a:spcAft>
              <a:buSzPct val="100000"/>
              <a:buChar char="●"/>
            </a:pPr>
            <a:r>
              <a:rPr b="1" lang="es"/>
              <a:t>cubo</a:t>
            </a:r>
            <a:r>
              <a:rPr lang="es"/>
              <a:t> - Estructura que consiste en cada una de las piezas que cae sobre el tablero.</a:t>
            </a:r>
            <a:endParaRPr/>
          </a:p>
          <a:p>
            <a:pPr indent="-334327" lvl="0" marL="457200" rtl="0" algn="l">
              <a:spcBef>
                <a:spcPts val="0"/>
              </a:spcBef>
              <a:spcAft>
                <a:spcPts val="0"/>
              </a:spcAft>
              <a:buSzPct val="100000"/>
              <a:buChar char="●"/>
            </a:pPr>
            <a:r>
              <a:rPr b="1" lang="es"/>
              <a:t>rotarpieza</a:t>
            </a:r>
            <a:r>
              <a:rPr lang="es"/>
              <a:t> - Estructura diseñada para rotar las piezas.</a:t>
            </a:r>
            <a:endParaRPr/>
          </a:p>
          <a:p>
            <a:pPr indent="-334327" lvl="0" marL="457200" rtl="0" algn="l">
              <a:spcBef>
                <a:spcPts val="0"/>
              </a:spcBef>
              <a:spcAft>
                <a:spcPts val="0"/>
              </a:spcAft>
              <a:buSzPct val="100000"/>
              <a:buChar char="●"/>
            </a:pPr>
            <a:r>
              <a:rPr b="1" lang="es"/>
              <a:t>bajarpieza</a:t>
            </a:r>
            <a:r>
              <a:rPr lang="es"/>
              <a:t> - Estructura diseñada para hacer que una pieza caiga con más velocidad.</a:t>
            </a:r>
            <a:endParaRPr/>
          </a:p>
          <a:p>
            <a:pPr indent="-334327" lvl="0" marL="457200" rtl="0" algn="l">
              <a:spcBef>
                <a:spcPts val="0"/>
              </a:spcBef>
              <a:spcAft>
                <a:spcPts val="0"/>
              </a:spcAft>
              <a:buSzPct val="100000"/>
              <a:buChar char="●"/>
            </a:pPr>
            <a:r>
              <a:rPr b="1" lang="es"/>
              <a:t>score</a:t>
            </a:r>
            <a:r>
              <a:rPr lang="es"/>
              <a:t> - Estructura diseñada para mostrar la puntuación del usuario.</a:t>
            </a:r>
            <a:endParaRPr/>
          </a:p>
          <a:p>
            <a:pPr indent="-334327" lvl="0" marL="457200" rtl="0" algn="l">
              <a:spcBef>
                <a:spcPts val="0"/>
              </a:spcBef>
              <a:spcAft>
                <a:spcPts val="0"/>
              </a:spcAft>
              <a:buSzPct val="100000"/>
              <a:buChar char="●"/>
            </a:pPr>
            <a:r>
              <a:rPr lang="es"/>
              <a:t>Otros componentes - </a:t>
            </a:r>
            <a:r>
              <a:rPr b="1" lang="es"/>
              <a:t>boton</a:t>
            </a:r>
            <a:r>
              <a:rPr lang="es"/>
              <a:t>, </a:t>
            </a:r>
            <a:r>
              <a:rPr b="1" lang="es"/>
              <a:t>botonback</a:t>
            </a:r>
            <a:r>
              <a:rPr lang="es"/>
              <a:t>, </a:t>
            </a:r>
            <a:r>
              <a:rPr b="1" lang="es"/>
              <a:t>obstaculo</a:t>
            </a:r>
            <a:r>
              <a:rPr lang="es"/>
              <a:t>, </a:t>
            </a:r>
            <a:r>
              <a:rPr b="1" lang="es"/>
              <a:t>botonestableros…</a:t>
            </a:r>
            <a:endParaRPr b="1"/>
          </a:p>
        </p:txBody>
      </p:sp>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